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x="18288000" cy="10287000"/>
  <p:notesSz cx="6858000" cy="9144000"/>
  <p:embeddedFontLst>
    <p:embeddedFont>
      <p:font typeface="Canva Sans Bold" charset="1" panose="020B0803030501040103"/>
      <p:regular r:id="rId79"/>
    </p:embeddedFont>
    <p:embeddedFont>
      <p:font typeface="Gulfs Display" charset="1" panose="00000500000000000000"/>
      <p:regular r:id="rId80"/>
    </p:embeddedFont>
    <p:embeddedFont>
      <p:font typeface="Alegreya Sans Medium" charset="1" panose="00000600000000000000"/>
      <p:regular r:id="rId81"/>
    </p:embeddedFont>
    <p:embeddedFont>
      <p:font typeface="Gulfs Display Italics" charset="1" panose="00000500000000000000"/>
      <p:regular r:id="rId82"/>
    </p:embeddedFont>
    <p:embeddedFont>
      <p:font typeface="Alegreya Sans Bold" charset="1" panose="00000800000000000000"/>
      <p:regular r:id="rId83"/>
    </p:embeddedFont>
    <p:embeddedFont>
      <p:font typeface="Alegreya Sans Bold Italics" charset="1" panose="00000800000000000000"/>
      <p:regular r:id="rId84"/>
    </p:embeddedFont>
    <p:embeddedFont>
      <p:font typeface="Alegreya Sans Italics" charset="1" panose="00000500000000000000"/>
      <p:regular r:id="rId85"/>
    </p:embeddedFont>
    <p:embeddedFont>
      <p:font typeface="Noto Serif Display" charset="1" panose="02020502080505020204"/>
      <p:regular r:id="rId86"/>
    </p:embeddedFont>
    <p:embeddedFont>
      <p:font typeface="Noto Serif Display Bold" charset="1" panose="02020802080505020204"/>
      <p:regular r:id="rId87"/>
    </p:embeddedFont>
    <p:embeddedFont>
      <p:font typeface="Canva Sans Bold Italics" charset="1" panose="020B0803030501040103"/>
      <p:regular r:id="rId88"/>
    </p:embeddedFont>
    <p:embeddedFont>
      <p:font typeface="Canva Sans" charset="1" panose="020B0503030501040103"/>
      <p:regular r:id="rId89"/>
    </p:embeddedFont>
    <p:embeddedFont>
      <p:font typeface="Alegreya Sans" charset="1" panose="00000500000000000000"/>
      <p:regular r:id="rId9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slides/slide53.xml" Type="http://schemas.openxmlformats.org/officeDocument/2006/relationships/slide"/><Relationship Id="rId59" Target="slides/slide54.xml" Type="http://schemas.openxmlformats.org/officeDocument/2006/relationships/slide"/><Relationship Id="rId6" Target="slides/slide1.xml" Type="http://schemas.openxmlformats.org/officeDocument/2006/relationships/slide"/><Relationship Id="rId60" Target="slides/slide55.xml" Type="http://schemas.openxmlformats.org/officeDocument/2006/relationships/slide"/><Relationship Id="rId61" Target="slides/slide56.xml" Type="http://schemas.openxmlformats.org/officeDocument/2006/relationships/slide"/><Relationship Id="rId62" Target="slides/slide57.xml" Type="http://schemas.openxmlformats.org/officeDocument/2006/relationships/slide"/><Relationship Id="rId63" Target="slides/slide58.xml" Type="http://schemas.openxmlformats.org/officeDocument/2006/relationships/slide"/><Relationship Id="rId64" Target="slides/slide59.xml" Type="http://schemas.openxmlformats.org/officeDocument/2006/relationships/slide"/><Relationship Id="rId65" Target="slides/slide60.xml" Type="http://schemas.openxmlformats.org/officeDocument/2006/relationships/slide"/><Relationship Id="rId66" Target="slides/slide61.xml" Type="http://schemas.openxmlformats.org/officeDocument/2006/relationships/slide"/><Relationship Id="rId67" Target="slides/slide62.xml" Type="http://schemas.openxmlformats.org/officeDocument/2006/relationships/slide"/><Relationship Id="rId68" Target="slides/slide63.xml" Type="http://schemas.openxmlformats.org/officeDocument/2006/relationships/slide"/><Relationship Id="rId69" Target="slides/slide64.xml" Type="http://schemas.openxmlformats.org/officeDocument/2006/relationships/slide"/><Relationship Id="rId7" Target="slides/slide2.xml" Type="http://schemas.openxmlformats.org/officeDocument/2006/relationships/slide"/><Relationship Id="rId70" Target="slides/slide65.xml" Type="http://schemas.openxmlformats.org/officeDocument/2006/relationships/slide"/><Relationship Id="rId71" Target="slides/slide66.xml" Type="http://schemas.openxmlformats.org/officeDocument/2006/relationships/slide"/><Relationship Id="rId72" Target="slides/slide67.xml" Type="http://schemas.openxmlformats.org/officeDocument/2006/relationships/slide"/><Relationship Id="rId73" Target="slides/slide68.xml" Type="http://schemas.openxmlformats.org/officeDocument/2006/relationships/slide"/><Relationship Id="rId74" Target="slides/slide69.xml" Type="http://schemas.openxmlformats.org/officeDocument/2006/relationships/slide"/><Relationship Id="rId75" Target="slides/slide70.xml" Type="http://schemas.openxmlformats.org/officeDocument/2006/relationships/slide"/><Relationship Id="rId76" Target="slides/slide71.xml" Type="http://schemas.openxmlformats.org/officeDocument/2006/relationships/slide"/><Relationship Id="rId77" Target="slides/slide72.xml" Type="http://schemas.openxmlformats.org/officeDocument/2006/relationships/slide"/><Relationship Id="rId78" Target="slides/slide73.xml" Type="http://schemas.openxmlformats.org/officeDocument/2006/relationships/slide"/><Relationship Id="rId79" Target="fonts/font79.fntdata" Type="http://schemas.openxmlformats.org/officeDocument/2006/relationships/font"/><Relationship Id="rId8" Target="slides/slide3.xml" Type="http://schemas.openxmlformats.org/officeDocument/2006/relationships/slide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slides/slide4.xml" Type="http://schemas.openxmlformats.org/officeDocument/2006/relationships/slide"/><Relationship Id="rId90" Target="fonts/font90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5.png" Type="http://schemas.openxmlformats.org/officeDocument/2006/relationships/image"/><Relationship Id="rId5" Target="../media/image20.png" Type="http://schemas.openxmlformats.org/officeDocument/2006/relationships/image"/><Relationship Id="rId6" Target="../media/image2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14" Target="../media/image16.png" Type="http://schemas.openxmlformats.org/officeDocument/2006/relationships/image"/><Relationship Id="rId15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26.pn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27.pn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2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13" Target="../media/image3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1.png" Type="http://schemas.openxmlformats.org/officeDocument/2006/relationships/image"/><Relationship Id="rId11" Target="../media/image18.png" Type="http://schemas.openxmlformats.org/officeDocument/2006/relationships/image"/><Relationship Id="rId12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6.png" Type="http://schemas.openxmlformats.org/officeDocument/2006/relationships/image"/><Relationship Id="rId9" Target="../media/image17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3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14" Target="../media/image3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33.png" Type="http://schemas.openxmlformats.org/officeDocument/2006/relationships/image"/><Relationship Id="rId13" Target="../media/image34.svg" Type="http://schemas.openxmlformats.org/officeDocument/2006/relationships/image"/><Relationship Id="rId14" Target="../media/image3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3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3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3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4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4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4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4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16.png" Type="http://schemas.openxmlformats.org/officeDocument/2006/relationships/image"/><Relationship Id="rId14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4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4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4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4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4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5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5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5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5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5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5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5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5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5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5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6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6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6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63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64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65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66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67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68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5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69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7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5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71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2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72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6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6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jpeg" Type="http://schemas.openxmlformats.org/officeDocument/2006/relationships/image"/><Relationship Id="rId11" Target="../media/image74.jpe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6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jpeg" Type="http://schemas.openxmlformats.org/officeDocument/2006/relationships/image"/><Relationship Id="rId11" Target="../media/image74.jpe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6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3.jpeg" Type="http://schemas.openxmlformats.org/officeDocument/2006/relationships/image"/><Relationship Id="rId11" Target="../media/image74.jpeg" Type="http://schemas.openxmlformats.org/officeDocument/2006/relationships/image"/><Relationship Id="rId12" Target="../media/image20.png" Type="http://schemas.openxmlformats.org/officeDocument/2006/relationships/image"/><Relationship Id="rId13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6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6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6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9.svg" Type="http://schemas.openxmlformats.org/officeDocument/2006/relationships/image"/><Relationship Id="rId11" Target="../media/image20.png" Type="http://schemas.openxmlformats.org/officeDocument/2006/relationships/image"/><Relationship Id="rId12" Target="../media/image21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14.png" Type="http://schemas.openxmlformats.org/officeDocument/2006/relationships/image"/><Relationship Id="rId8" Target="../media/image15.svg" Type="http://schemas.openxmlformats.org/officeDocument/2006/relationships/image"/><Relationship Id="rId9" Target="../media/image18.png" Type="http://schemas.openxmlformats.org/officeDocument/2006/relationships/image"/></Relationships>
</file>

<file path=ppt/slides/_rels/slide7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.png" Type="http://schemas.openxmlformats.org/officeDocument/2006/relationships/image"/><Relationship Id="rId11" Target="../media/image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7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7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svg" Type="http://schemas.openxmlformats.org/officeDocument/2006/relationships/image"/><Relationship Id="rId12" Target="../media/image9.png" Type="http://schemas.openxmlformats.org/officeDocument/2006/relationships/image"/><Relationship Id="rId13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4.png" Type="http://schemas.openxmlformats.org/officeDocument/2006/relationships/image"/><Relationship Id="rId9" Target="../media/image15.svg" Type="http://schemas.openxmlformats.org/officeDocument/2006/relationships/image"/></Relationships>
</file>

<file path=ppt/slides/_rels/slide7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6.png" Type="http://schemas.openxmlformats.org/officeDocument/2006/relationships/image"/><Relationship Id="rId13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24.png" Type="http://schemas.openxmlformats.org/officeDocument/2006/relationships/image"/><Relationship Id="rId7" Target="../media/image20.png" Type="http://schemas.openxmlformats.org/officeDocument/2006/relationships/image"/><Relationship Id="rId8" Target="../media/image21.sv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78636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7" y="0"/>
                </a:lnTo>
                <a:lnTo>
                  <a:pt x="4156787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7896005"/>
            <a:chOff x="0" y="0"/>
            <a:chExt cx="4274726" cy="20796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079606"/>
            </a:xfrm>
            <a:custGeom>
              <a:avLst/>
              <a:gdLst/>
              <a:ahLst/>
              <a:cxnLst/>
              <a:rect r="r" b="b" t="t" l="l"/>
              <a:pathLst>
                <a:path h="2079606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050032"/>
                  </a:lnTo>
                  <a:cubicBezTo>
                    <a:pt x="4274726" y="2057876"/>
                    <a:pt x="4271610" y="2065398"/>
                    <a:pt x="4266064" y="2070944"/>
                  </a:cubicBezTo>
                  <a:cubicBezTo>
                    <a:pt x="4260518" y="2076491"/>
                    <a:pt x="4252995" y="2079606"/>
                    <a:pt x="4245152" y="2079606"/>
                  </a:cubicBezTo>
                  <a:lnTo>
                    <a:pt x="29574" y="2079606"/>
                  </a:lnTo>
                  <a:cubicBezTo>
                    <a:pt x="13241" y="2079606"/>
                    <a:pt x="0" y="2066366"/>
                    <a:pt x="0" y="2050032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>
                <a:alpha val="89804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117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645021" y="3030452"/>
            <a:ext cx="6997959" cy="1102157"/>
            <a:chOff x="0" y="0"/>
            <a:chExt cx="1854305" cy="292047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54305" cy="292047"/>
            </a:xfrm>
            <a:custGeom>
              <a:avLst/>
              <a:gdLst/>
              <a:ahLst/>
              <a:cxnLst/>
              <a:rect r="r" b="b" t="t" l="l"/>
              <a:pathLst>
                <a:path h="292047" w="1854305">
                  <a:moveTo>
                    <a:pt x="37615" y="0"/>
                  </a:moveTo>
                  <a:lnTo>
                    <a:pt x="1816691" y="0"/>
                  </a:lnTo>
                  <a:cubicBezTo>
                    <a:pt x="1826667" y="0"/>
                    <a:pt x="1836234" y="3963"/>
                    <a:pt x="1843288" y="11017"/>
                  </a:cubicBezTo>
                  <a:cubicBezTo>
                    <a:pt x="1850342" y="18071"/>
                    <a:pt x="1854305" y="27639"/>
                    <a:pt x="1854305" y="37615"/>
                  </a:cubicBezTo>
                  <a:lnTo>
                    <a:pt x="1854305" y="254433"/>
                  </a:lnTo>
                  <a:cubicBezTo>
                    <a:pt x="1854305" y="264409"/>
                    <a:pt x="1850342" y="273976"/>
                    <a:pt x="1843288" y="281030"/>
                  </a:cubicBezTo>
                  <a:cubicBezTo>
                    <a:pt x="1836234" y="288084"/>
                    <a:pt x="1826667" y="292047"/>
                    <a:pt x="1816691" y="292047"/>
                  </a:cubicBezTo>
                  <a:lnTo>
                    <a:pt x="37615" y="292047"/>
                  </a:lnTo>
                  <a:cubicBezTo>
                    <a:pt x="27639" y="292047"/>
                    <a:pt x="18071" y="288084"/>
                    <a:pt x="11017" y="281030"/>
                  </a:cubicBezTo>
                  <a:cubicBezTo>
                    <a:pt x="3963" y="273976"/>
                    <a:pt x="0" y="264409"/>
                    <a:pt x="0" y="254433"/>
                  </a:cubicBezTo>
                  <a:lnTo>
                    <a:pt x="0" y="37615"/>
                  </a:lnTo>
                  <a:cubicBezTo>
                    <a:pt x="0" y="27639"/>
                    <a:pt x="3963" y="18071"/>
                    <a:pt x="11017" y="11017"/>
                  </a:cubicBezTo>
                  <a:cubicBezTo>
                    <a:pt x="18071" y="3963"/>
                    <a:pt x="27639" y="0"/>
                    <a:pt x="37615" y="0"/>
                  </a:cubicBezTo>
                  <a:close/>
                </a:path>
              </a:pathLst>
            </a:custGeom>
            <a:solidFill>
              <a:srgbClr val="B9E4E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854305" cy="3301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56527" y="1271336"/>
            <a:ext cx="1944346" cy="1456492"/>
          </a:xfrm>
          <a:custGeom>
            <a:avLst/>
            <a:gdLst/>
            <a:ahLst/>
            <a:cxnLst/>
            <a:rect r="r" b="b" t="t" l="l"/>
            <a:pathLst>
              <a:path h="1456492" w="1944346">
                <a:moveTo>
                  <a:pt x="0" y="0"/>
                </a:moveTo>
                <a:lnTo>
                  <a:pt x="1944346" y="0"/>
                </a:lnTo>
                <a:lnTo>
                  <a:pt x="1944346" y="1456492"/>
                </a:lnTo>
                <a:lnTo>
                  <a:pt x="0" y="145649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3" id="13"/>
          <p:cNvGrpSpPr/>
          <p:nvPr/>
        </p:nvGrpSpPr>
        <p:grpSpPr>
          <a:xfrm rot="0">
            <a:off x="5551703" y="6979112"/>
            <a:ext cx="7010235" cy="1416092"/>
            <a:chOff x="0" y="0"/>
            <a:chExt cx="1857558" cy="375233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857558" cy="375233"/>
            </a:xfrm>
            <a:custGeom>
              <a:avLst/>
              <a:gdLst/>
              <a:ahLst/>
              <a:cxnLst/>
              <a:rect r="r" b="b" t="t" l="l"/>
              <a:pathLst>
                <a:path h="375233" w="1857558">
                  <a:moveTo>
                    <a:pt x="37549" y="0"/>
                  </a:moveTo>
                  <a:lnTo>
                    <a:pt x="1820009" y="0"/>
                  </a:lnTo>
                  <a:cubicBezTo>
                    <a:pt x="1829968" y="0"/>
                    <a:pt x="1839519" y="3956"/>
                    <a:pt x="1846560" y="10998"/>
                  </a:cubicBezTo>
                  <a:cubicBezTo>
                    <a:pt x="1853602" y="18040"/>
                    <a:pt x="1857558" y="27590"/>
                    <a:pt x="1857558" y="37549"/>
                  </a:cubicBezTo>
                  <a:lnTo>
                    <a:pt x="1857558" y="337685"/>
                  </a:lnTo>
                  <a:cubicBezTo>
                    <a:pt x="1857558" y="358422"/>
                    <a:pt x="1840747" y="375233"/>
                    <a:pt x="1820009" y="375233"/>
                  </a:cubicBezTo>
                  <a:lnTo>
                    <a:pt x="37549" y="375233"/>
                  </a:lnTo>
                  <a:cubicBezTo>
                    <a:pt x="16811" y="375233"/>
                    <a:pt x="0" y="358422"/>
                    <a:pt x="0" y="337685"/>
                  </a:cubicBezTo>
                  <a:lnTo>
                    <a:pt x="0" y="37549"/>
                  </a:lnTo>
                  <a:cubicBezTo>
                    <a:pt x="0" y="16811"/>
                    <a:pt x="16811" y="0"/>
                    <a:pt x="37549" y="0"/>
                  </a:cubicBezTo>
                  <a:close/>
                </a:path>
              </a:pathLst>
            </a:custGeom>
            <a:solidFill>
              <a:srgbClr val="B9E4E0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133350"/>
              <a:ext cx="1857558" cy="5085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519"/>
                </a:lnSpc>
                <a:spcBef>
                  <a:spcPct val="0"/>
                </a:spcBef>
              </a:pPr>
              <a:r>
                <a:rPr lang="en-US" b="true" sz="6799">
                  <a:solidFill>
                    <a:srgbClr val="4B507D"/>
                  </a:solidFill>
                  <a:latin typeface="Canva Sans Bold"/>
                  <a:ea typeface="Canva Sans Bold"/>
                  <a:cs typeface="Canva Sans Bold"/>
                  <a:sym typeface="Canva Sans Bold"/>
                </a:rPr>
                <a:t>Group 07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205829" y="1071311"/>
            <a:ext cx="7255123" cy="17607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357"/>
              </a:lnSpc>
              <a:spcBef>
                <a:spcPct val="0"/>
              </a:spcBef>
            </a:pPr>
            <a:r>
              <a:rPr lang="en-US" sz="10255" strike="noStrike" u="none">
                <a:solidFill>
                  <a:srgbClr val="424242"/>
                </a:solidFill>
                <a:latin typeface="Gulfs Display"/>
                <a:ea typeface="Gulfs Display"/>
                <a:cs typeface="Gulfs Display"/>
                <a:sym typeface="Gulfs Display"/>
              </a:rPr>
              <a:t>PROJECT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812427" y="1055867"/>
            <a:ext cx="5518764" cy="1776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412"/>
              </a:lnSpc>
              <a:spcBef>
                <a:spcPct val="0"/>
              </a:spcBef>
            </a:pPr>
            <a:r>
              <a:rPr lang="en-US" sz="10294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FINAL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435423" y="3059637"/>
            <a:ext cx="5649285" cy="896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90"/>
              </a:lnSpc>
            </a:pPr>
            <a:r>
              <a:rPr lang="en-US" b="true" sz="4916" spc="491">
                <a:solidFill>
                  <a:srgbClr val="424242"/>
                </a:solidFill>
                <a:latin typeface="Alegreya Sans Medium"/>
                <a:ea typeface="Alegreya Sans Medium"/>
                <a:cs typeface="Alegreya Sans Medium"/>
                <a:sym typeface="Alegreya Sans Medium"/>
              </a:rPr>
              <a:t>PRESENTATION</a:t>
            </a:r>
          </a:p>
        </p:txBody>
      </p:sp>
      <p:sp>
        <p:nvSpPr>
          <p:cNvPr name="TextBox 19" id="19"/>
          <p:cNvSpPr txBox="true"/>
          <p:nvPr/>
        </p:nvSpPr>
        <p:spPr>
          <a:xfrm rot="9985">
            <a:off x="1321998" y="4244382"/>
            <a:ext cx="15448621" cy="995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121"/>
              </a:lnSpc>
              <a:spcBef>
                <a:spcPct val="0"/>
              </a:spcBef>
            </a:pPr>
            <a:r>
              <a:rPr lang="en-US" sz="5800">
                <a:solidFill>
                  <a:srgbClr val="4B507D"/>
                </a:solidFill>
                <a:latin typeface="Gulfs Display"/>
                <a:ea typeface="Gulfs Display"/>
                <a:cs typeface="Gulfs Display"/>
                <a:sym typeface="Gulfs Display"/>
              </a:rPr>
              <a:t>Subject: Data collection and reprocessing</a:t>
            </a:r>
          </a:p>
        </p:txBody>
      </p:sp>
      <p:sp>
        <p:nvSpPr>
          <p:cNvPr name="TextBox 20" id="20"/>
          <p:cNvSpPr txBox="true"/>
          <p:nvPr/>
        </p:nvSpPr>
        <p:spPr>
          <a:xfrm rot="9985">
            <a:off x="1761896" y="5475884"/>
            <a:ext cx="15776393" cy="979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981"/>
              </a:lnSpc>
              <a:spcBef>
                <a:spcPct val="0"/>
              </a:spcBef>
            </a:pPr>
            <a:r>
              <a:rPr lang="en-US" sz="5700">
                <a:solidFill>
                  <a:srgbClr val="0DC48D"/>
                </a:solidFill>
                <a:latin typeface="Gulfs Display"/>
                <a:ea typeface="Gulfs Display"/>
                <a:cs typeface="Gulfs Display"/>
                <a:sym typeface="Gulfs Display"/>
              </a:rPr>
              <a:t>Instructor: Master. Nguyen Son Lam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5542336" y="1028700"/>
            <a:ext cx="2381480" cy="1783945"/>
          </a:xfrm>
          <a:custGeom>
            <a:avLst/>
            <a:gdLst/>
            <a:ahLst/>
            <a:cxnLst/>
            <a:rect r="r" b="b" t="t" l="l"/>
            <a:pathLst>
              <a:path h="1783945" w="2381480">
                <a:moveTo>
                  <a:pt x="0" y="0"/>
                </a:moveTo>
                <a:lnTo>
                  <a:pt x="2381480" y="0"/>
                </a:lnTo>
                <a:lnTo>
                  <a:pt x="2381480" y="1783945"/>
                </a:lnTo>
                <a:lnTo>
                  <a:pt x="0" y="1783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5694736" y="1181100"/>
            <a:ext cx="2381480" cy="1783945"/>
          </a:xfrm>
          <a:custGeom>
            <a:avLst/>
            <a:gdLst/>
            <a:ahLst/>
            <a:cxnLst/>
            <a:rect r="r" b="b" t="t" l="l"/>
            <a:pathLst>
              <a:path h="1783945" w="2381480">
                <a:moveTo>
                  <a:pt x="0" y="0"/>
                </a:moveTo>
                <a:lnTo>
                  <a:pt x="2381480" y="0"/>
                </a:lnTo>
                <a:lnTo>
                  <a:pt x="2381480" y="1783945"/>
                </a:lnTo>
                <a:lnTo>
                  <a:pt x="0" y="1783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320585" y="6981595"/>
            <a:ext cx="2381480" cy="1783945"/>
          </a:xfrm>
          <a:custGeom>
            <a:avLst/>
            <a:gdLst/>
            <a:ahLst/>
            <a:cxnLst/>
            <a:rect r="r" b="b" t="t" l="l"/>
            <a:pathLst>
              <a:path h="1783945" w="2381480">
                <a:moveTo>
                  <a:pt x="0" y="0"/>
                </a:moveTo>
                <a:lnTo>
                  <a:pt x="2381480" y="0"/>
                </a:lnTo>
                <a:lnTo>
                  <a:pt x="2381480" y="1783945"/>
                </a:lnTo>
                <a:lnTo>
                  <a:pt x="0" y="17839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14350" y="778991"/>
            <a:ext cx="17259300" cy="8729018"/>
            <a:chOff x="0" y="0"/>
            <a:chExt cx="4545659" cy="229900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545659" cy="2299001"/>
            </a:xfrm>
            <a:custGeom>
              <a:avLst/>
              <a:gdLst/>
              <a:ahLst/>
              <a:cxnLst/>
              <a:rect r="r" b="b" t="t" l="l"/>
              <a:pathLst>
                <a:path h="2299001" w="4545659">
                  <a:moveTo>
                    <a:pt x="27811" y="0"/>
                  </a:moveTo>
                  <a:lnTo>
                    <a:pt x="4517848" y="0"/>
                  </a:lnTo>
                  <a:cubicBezTo>
                    <a:pt x="4525224" y="0"/>
                    <a:pt x="4532298" y="2930"/>
                    <a:pt x="4537514" y="8146"/>
                  </a:cubicBezTo>
                  <a:cubicBezTo>
                    <a:pt x="4542729" y="13361"/>
                    <a:pt x="4545659" y="20435"/>
                    <a:pt x="4545659" y="27811"/>
                  </a:cubicBezTo>
                  <a:lnTo>
                    <a:pt x="4545659" y="2271190"/>
                  </a:lnTo>
                  <a:cubicBezTo>
                    <a:pt x="4545659" y="2278566"/>
                    <a:pt x="4542729" y="2285640"/>
                    <a:pt x="4537514" y="2290855"/>
                  </a:cubicBezTo>
                  <a:cubicBezTo>
                    <a:pt x="4532298" y="2296071"/>
                    <a:pt x="4525224" y="2299001"/>
                    <a:pt x="4517848" y="2299001"/>
                  </a:cubicBezTo>
                  <a:lnTo>
                    <a:pt x="27811" y="2299001"/>
                  </a:lnTo>
                  <a:cubicBezTo>
                    <a:pt x="20435" y="2299001"/>
                    <a:pt x="13361" y="2296071"/>
                    <a:pt x="8146" y="2290855"/>
                  </a:cubicBezTo>
                  <a:cubicBezTo>
                    <a:pt x="2930" y="2285640"/>
                    <a:pt x="0" y="2278566"/>
                    <a:pt x="0" y="2271190"/>
                  </a:cubicBezTo>
                  <a:lnTo>
                    <a:pt x="0" y="27811"/>
                  </a:lnTo>
                  <a:cubicBezTo>
                    <a:pt x="0" y="20435"/>
                    <a:pt x="2930" y="13361"/>
                    <a:pt x="8146" y="8146"/>
                  </a:cubicBezTo>
                  <a:cubicBezTo>
                    <a:pt x="13361" y="2930"/>
                    <a:pt x="20435" y="0"/>
                    <a:pt x="27811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545659" cy="23371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292909" y="1231470"/>
            <a:ext cx="16230600" cy="10160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Part C: Analysis &amp; Business Insights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     </a:t>
            </a:r>
            <a:r>
              <a:rPr lang="en-US" sz="25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6. Based on the provided data, what observations and insights can you draw about user demographics and transaction behavior (e.g. trends, classifications)?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     7. Do you have any advice for the Marketing department in designing promotion campaigns to increase Topup's monthly performance?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     8. Momo is facing stiff competition from a host of other e-wallets that have deep mobile card cashback schemes for users. In response, MoMo is considering deducting a part of revenue to increase cashback for users in all Telco merchants.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Suppose that users currently earn a flat 1% cash-back on their spending amount. The proposed change is as follows: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How does this affect the service (Comment from many perspectives)? Do you agree with this option?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    9. What other Topup development strategy ideas do you have for MoMo?</a:t>
            </a: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</a:p>
          <a:p>
            <a:pPr algn="l">
              <a:lnSpc>
                <a:spcPts val="350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3467578" y="5753204"/>
            <a:ext cx="10804726" cy="2088030"/>
          </a:xfrm>
          <a:custGeom>
            <a:avLst/>
            <a:gdLst/>
            <a:ahLst/>
            <a:cxnLst/>
            <a:rect r="r" b="b" t="t" l="l"/>
            <a:pathLst>
              <a:path h="2088030" w="10804726">
                <a:moveTo>
                  <a:pt x="0" y="0"/>
                </a:moveTo>
                <a:lnTo>
                  <a:pt x="10804726" y="0"/>
                </a:lnTo>
                <a:lnTo>
                  <a:pt x="10804726" y="2088030"/>
                </a:lnTo>
                <a:lnTo>
                  <a:pt x="0" y="208803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86561" y="7976083"/>
            <a:ext cx="1387089" cy="1531926"/>
          </a:xfrm>
          <a:custGeom>
            <a:avLst/>
            <a:gdLst/>
            <a:ahLst/>
            <a:cxnLst/>
            <a:rect r="r" b="b" t="t" l="l"/>
            <a:pathLst>
              <a:path h="1531926" w="1387089">
                <a:moveTo>
                  <a:pt x="0" y="0"/>
                </a:moveTo>
                <a:lnTo>
                  <a:pt x="1387089" y="0"/>
                </a:lnTo>
                <a:lnTo>
                  <a:pt x="1387089" y="1531926"/>
                </a:lnTo>
                <a:lnTo>
                  <a:pt x="0" y="153192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76146" y="1057275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87218" y="1972140"/>
            <a:ext cx="1588423" cy="1582647"/>
          </a:xfrm>
          <a:custGeom>
            <a:avLst/>
            <a:gdLst/>
            <a:ahLst/>
            <a:cxnLst/>
            <a:rect r="r" b="b" t="t" l="l"/>
            <a:pathLst>
              <a:path h="1582647" w="1588423">
                <a:moveTo>
                  <a:pt x="0" y="0"/>
                </a:moveTo>
                <a:lnTo>
                  <a:pt x="1588423" y="0"/>
                </a:lnTo>
                <a:lnTo>
                  <a:pt x="1588423" y="1582646"/>
                </a:lnTo>
                <a:lnTo>
                  <a:pt x="0" y="15826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894450" y="1289110"/>
            <a:ext cx="14137894" cy="2796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33"/>
              </a:lnSpc>
              <a:spcBef>
                <a:spcPct val="0"/>
              </a:spcBef>
            </a:pPr>
            <a:r>
              <a:rPr lang="en-US" sz="8023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II. Carrying out the topic and achieved results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3424555" y="4406769"/>
            <a:ext cx="4833416" cy="1346435"/>
            <a:chOff x="0" y="0"/>
            <a:chExt cx="1556153" cy="4334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56153" cy="433494"/>
            </a:xfrm>
            <a:custGeom>
              <a:avLst/>
              <a:gdLst/>
              <a:ahLst/>
              <a:cxnLst/>
              <a:rect r="r" b="b" t="t" l="l"/>
              <a:pathLst>
                <a:path h="433494" w="1556153">
                  <a:moveTo>
                    <a:pt x="160175" y="0"/>
                  </a:moveTo>
                  <a:lnTo>
                    <a:pt x="1395978" y="0"/>
                  </a:lnTo>
                  <a:cubicBezTo>
                    <a:pt x="1438459" y="0"/>
                    <a:pt x="1479200" y="16876"/>
                    <a:pt x="1509239" y="46914"/>
                  </a:cubicBezTo>
                  <a:cubicBezTo>
                    <a:pt x="1539278" y="76953"/>
                    <a:pt x="1556153" y="117694"/>
                    <a:pt x="1556153" y="160175"/>
                  </a:cubicBezTo>
                  <a:lnTo>
                    <a:pt x="1556153" y="273320"/>
                  </a:lnTo>
                  <a:cubicBezTo>
                    <a:pt x="1556153" y="315801"/>
                    <a:pt x="1539278" y="356542"/>
                    <a:pt x="1509239" y="386580"/>
                  </a:cubicBezTo>
                  <a:cubicBezTo>
                    <a:pt x="1479200" y="416619"/>
                    <a:pt x="1438459" y="433494"/>
                    <a:pt x="1395978" y="433494"/>
                  </a:cubicBezTo>
                  <a:lnTo>
                    <a:pt x="160175" y="433494"/>
                  </a:lnTo>
                  <a:cubicBezTo>
                    <a:pt x="71713" y="433494"/>
                    <a:pt x="0" y="361782"/>
                    <a:pt x="0" y="273320"/>
                  </a:cubicBezTo>
                  <a:lnTo>
                    <a:pt x="0" y="160175"/>
                  </a:lnTo>
                  <a:cubicBezTo>
                    <a:pt x="0" y="117694"/>
                    <a:pt x="16876" y="76953"/>
                    <a:pt x="46914" y="46914"/>
                  </a:cubicBezTo>
                  <a:cubicBezTo>
                    <a:pt x="76953" y="16876"/>
                    <a:pt x="117694" y="0"/>
                    <a:pt x="160175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556153" cy="471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742941" y="4406769"/>
            <a:ext cx="6861354" cy="1346435"/>
            <a:chOff x="0" y="0"/>
            <a:chExt cx="2209062" cy="43349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09062" cy="433494"/>
            </a:xfrm>
            <a:custGeom>
              <a:avLst/>
              <a:gdLst/>
              <a:ahLst/>
              <a:cxnLst/>
              <a:rect r="r" b="b" t="t" l="l"/>
              <a:pathLst>
                <a:path h="433494" w="2209062">
                  <a:moveTo>
                    <a:pt x="112834" y="0"/>
                  </a:moveTo>
                  <a:lnTo>
                    <a:pt x="2096229" y="0"/>
                  </a:lnTo>
                  <a:cubicBezTo>
                    <a:pt x="2126154" y="0"/>
                    <a:pt x="2154854" y="11888"/>
                    <a:pt x="2176014" y="33048"/>
                  </a:cubicBezTo>
                  <a:cubicBezTo>
                    <a:pt x="2197174" y="54209"/>
                    <a:pt x="2209062" y="82908"/>
                    <a:pt x="2209062" y="112834"/>
                  </a:cubicBezTo>
                  <a:lnTo>
                    <a:pt x="2209062" y="320661"/>
                  </a:lnTo>
                  <a:cubicBezTo>
                    <a:pt x="2209062" y="350586"/>
                    <a:pt x="2197174" y="379286"/>
                    <a:pt x="2176014" y="400446"/>
                  </a:cubicBezTo>
                  <a:cubicBezTo>
                    <a:pt x="2154854" y="421607"/>
                    <a:pt x="2126154" y="433494"/>
                    <a:pt x="2096229" y="433494"/>
                  </a:cubicBezTo>
                  <a:lnTo>
                    <a:pt x="112834" y="433494"/>
                  </a:lnTo>
                  <a:cubicBezTo>
                    <a:pt x="82908" y="433494"/>
                    <a:pt x="54209" y="421607"/>
                    <a:pt x="33048" y="400446"/>
                  </a:cubicBezTo>
                  <a:cubicBezTo>
                    <a:pt x="11888" y="379286"/>
                    <a:pt x="0" y="350586"/>
                    <a:pt x="0" y="320661"/>
                  </a:cubicBezTo>
                  <a:lnTo>
                    <a:pt x="0" y="112834"/>
                  </a:lnTo>
                  <a:cubicBezTo>
                    <a:pt x="0" y="82908"/>
                    <a:pt x="11888" y="54209"/>
                    <a:pt x="33048" y="33048"/>
                  </a:cubicBezTo>
                  <a:cubicBezTo>
                    <a:pt x="54209" y="11888"/>
                    <a:pt x="82908" y="0"/>
                    <a:pt x="112834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209062" cy="4715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818543" y="4441924"/>
            <a:ext cx="5761138" cy="217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99"/>
              </a:lnSpc>
            </a:pPr>
            <a:r>
              <a:rPr lang="en-US" b="true" sz="3999" spc="31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Data  </a:t>
            </a:r>
            <a:r>
              <a:rPr lang="en-US" b="true" sz="3999" spc="31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R</a:t>
            </a:r>
            <a:r>
              <a:rPr lang="en-US" b="true" sz="3999" spc="31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eprocessing</a:t>
            </a:r>
          </a:p>
          <a:p>
            <a:pPr algn="ctr">
              <a:lnSpc>
                <a:spcPts val="5599"/>
              </a:lnSpc>
            </a:pPr>
          </a:p>
          <a:p>
            <a:pPr algn="ctr">
              <a:lnSpc>
                <a:spcPts val="5599"/>
              </a:lnSpc>
              <a:spcBef>
                <a:spcPct val="0"/>
              </a:spcBef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9248103" y="4244844"/>
            <a:ext cx="6212849" cy="147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b="true" sz="3999" spc="31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asked by the topic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50194" y="7330562"/>
            <a:ext cx="1745479" cy="1927738"/>
          </a:xfrm>
          <a:custGeom>
            <a:avLst/>
            <a:gdLst/>
            <a:ahLst/>
            <a:cxnLst/>
            <a:rect r="r" b="b" t="t" l="l"/>
            <a:pathLst>
              <a:path h="1927738" w="1745479">
                <a:moveTo>
                  <a:pt x="0" y="0"/>
                </a:moveTo>
                <a:lnTo>
                  <a:pt x="1745479" y="0"/>
                </a:lnTo>
                <a:lnTo>
                  <a:pt x="1745479" y="1927738"/>
                </a:lnTo>
                <a:lnTo>
                  <a:pt x="0" y="19277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0" id="20"/>
          <p:cNvGrpSpPr/>
          <p:nvPr/>
        </p:nvGrpSpPr>
        <p:grpSpPr>
          <a:xfrm rot="0">
            <a:off x="2995673" y="6077054"/>
            <a:ext cx="12791545" cy="1796513"/>
            <a:chOff x="0" y="0"/>
            <a:chExt cx="4118330" cy="5784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4118330" cy="578400"/>
            </a:xfrm>
            <a:custGeom>
              <a:avLst/>
              <a:gdLst/>
              <a:ahLst/>
              <a:cxnLst/>
              <a:rect r="r" b="b" t="t" l="l"/>
              <a:pathLst>
                <a:path h="578400" w="4118330">
                  <a:moveTo>
                    <a:pt x="60524" y="0"/>
                  </a:moveTo>
                  <a:lnTo>
                    <a:pt x="4057806" y="0"/>
                  </a:lnTo>
                  <a:cubicBezTo>
                    <a:pt x="4091232" y="0"/>
                    <a:pt x="4118330" y="27097"/>
                    <a:pt x="4118330" y="60524"/>
                  </a:cubicBezTo>
                  <a:lnTo>
                    <a:pt x="4118330" y="517877"/>
                  </a:lnTo>
                  <a:cubicBezTo>
                    <a:pt x="4118330" y="533929"/>
                    <a:pt x="4111953" y="549323"/>
                    <a:pt x="4100603" y="560673"/>
                  </a:cubicBezTo>
                  <a:cubicBezTo>
                    <a:pt x="4089253" y="572024"/>
                    <a:pt x="4073858" y="578400"/>
                    <a:pt x="4057806" y="578400"/>
                  </a:cubicBezTo>
                  <a:lnTo>
                    <a:pt x="60524" y="578400"/>
                  </a:lnTo>
                  <a:cubicBezTo>
                    <a:pt x="27097" y="578400"/>
                    <a:pt x="0" y="551303"/>
                    <a:pt x="0" y="517877"/>
                  </a:cubicBezTo>
                  <a:lnTo>
                    <a:pt x="0" y="60524"/>
                  </a:lnTo>
                  <a:cubicBezTo>
                    <a:pt x="0" y="27097"/>
                    <a:pt x="27097" y="0"/>
                    <a:pt x="60524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4118330" cy="61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314874" y="6245061"/>
            <a:ext cx="11658252" cy="138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b="true" sz="39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Appling Linear Regression Model to train and predict on Revenue column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88435" y="4107087"/>
            <a:ext cx="15510519" cy="110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808964" indent="-904482" lvl="1">
              <a:lnSpc>
                <a:spcPts val="8211"/>
              </a:lnSpc>
              <a:buAutoNum type="arabicPeriod" startAt="1"/>
            </a:pPr>
            <a:r>
              <a:rPr lang="en-US" sz="8378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 Data Reprocessing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125333" y="1028700"/>
            <a:ext cx="2133967" cy="2071888"/>
          </a:xfrm>
          <a:custGeom>
            <a:avLst/>
            <a:gdLst/>
            <a:ahLst/>
            <a:cxnLst/>
            <a:rect r="r" b="b" t="t" l="l"/>
            <a:pathLst>
              <a:path h="2071888" w="2133967">
                <a:moveTo>
                  <a:pt x="0" y="0"/>
                </a:moveTo>
                <a:lnTo>
                  <a:pt x="2133967" y="0"/>
                </a:lnTo>
                <a:lnTo>
                  <a:pt x="2133967" y="2071888"/>
                </a:lnTo>
                <a:lnTo>
                  <a:pt x="0" y="20718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56434" y="1339107"/>
            <a:ext cx="2234543" cy="2226418"/>
          </a:xfrm>
          <a:custGeom>
            <a:avLst/>
            <a:gdLst/>
            <a:ahLst/>
            <a:cxnLst/>
            <a:rect r="r" b="b" t="t" l="l"/>
            <a:pathLst>
              <a:path h="2226418" w="2234543">
                <a:moveTo>
                  <a:pt x="0" y="0"/>
                </a:moveTo>
                <a:lnTo>
                  <a:pt x="2234543" y="0"/>
                </a:lnTo>
                <a:lnTo>
                  <a:pt x="2234543" y="2226418"/>
                </a:lnTo>
                <a:lnTo>
                  <a:pt x="0" y="222641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50194" y="6113998"/>
            <a:ext cx="2847022" cy="3144302"/>
          </a:xfrm>
          <a:custGeom>
            <a:avLst/>
            <a:gdLst/>
            <a:ahLst/>
            <a:cxnLst/>
            <a:rect r="r" b="b" t="t" l="l"/>
            <a:pathLst>
              <a:path h="3144302" w="2847022">
                <a:moveTo>
                  <a:pt x="0" y="0"/>
                </a:moveTo>
                <a:lnTo>
                  <a:pt x="2847023" y="0"/>
                </a:lnTo>
                <a:lnTo>
                  <a:pt x="2847023" y="3144302"/>
                </a:lnTo>
                <a:lnTo>
                  <a:pt x="0" y="31443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5125333" y="5143500"/>
            <a:ext cx="1432456" cy="2939743"/>
          </a:xfrm>
          <a:custGeom>
            <a:avLst/>
            <a:gdLst/>
            <a:ahLst/>
            <a:cxnLst/>
            <a:rect r="r" b="b" t="t" l="l"/>
            <a:pathLst>
              <a:path h="2939743" w="1432456">
                <a:moveTo>
                  <a:pt x="0" y="0"/>
                </a:moveTo>
                <a:lnTo>
                  <a:pt x="1432457" y="0"/>
                </a:lnTo>
                <a:lnTo>
                  <a:pt x="1432457" y="2939743"/>
                </a:lnTo>
                <a:lnTo>
                  <a:pt x="0" y="2939743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88929" y="636605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68462" y="654339"/>
            <a:ext cx="1651067" cy="1645063"/>
          </a:xfrm>
          <a:custGeom>
            <a:avLst/>
            <a:gdLst/>
            <a:ahLst/>
            <a:cxnLst/>
            <a:rect r="r" b="b" t="t" l="l"/>
            <a:pathLst>
              <a:path h="1645063" w="1651067">
                <a:moveTo>
                  <a:pt x="0" y="0"/>
                </a:moveTo>
                <a:lnTo>
                  <a:pt x="1651067" y="0"/>
                </a:lnTo>
                <a:lnTo>
                  <a:pt x="1651067" y="1645063"/>
                </a:lnTo>
                <a:lnTo>
                  <a:pt x="0" y="164506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6816157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4569812" y="1077928"/>
            <a:ext cx="4989008" cy="797884"/>
            <a:chOff x="0" y="0"/>
            <a:chExt cx="1606247" cy="2568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06247" cy="256885"/>
            </a:xfrm>
            <a:custGeom>
              <a:avLst/>
              <a:gdLst/>
              <a:ahLst/>
              <a:cxnLst/>
              <a:rect r="r" b="b" t="t" l="l"/>
              <a:pathLst>
                <a:path h="256885" w="1606247">
                  <a:moveTo>
                    <a:pt x="128442" y="0"/>
                  </a:moveTo>
                  <a:lnTo>
                    <a:pt x="1477805" y="0"/>
                  </a:lnTo>
                  <a:cubicBezTo>
                    <a:pt x="1511870" y="0"/>
                    <a:pt x="1544540" y="13532"/>
                    <a:pt x="1568627" y="37620"/>
                  </a:cubicBezTo>
                  <a:cubicBezTo>
                    <a:pt x="1592715" y="61707"/>
                    <a:pt x="1606247" y="94377"/>
                    <a:pt x="1606247" y="128442"/>
                  </a:cubicBezTo>
                  <a:lnTo>
                    <a:pt x="1606247" y="128442"/>
                  </a:lnTo>
                  <a:cubicBezTo>
                    <a:pt x="1606247" y="162507"/>
                    <a:pt x="1592715" y="195177"/>
                    <a:pt x="1568627" y="219265"/>
                  </a:cubicBezTo>
                  <a:cubicBezTo>
                    <a:pt x="1544540" y="243352"/>
                    <a:pt x="1511870" y="256885"/>
                    <a:pt x="1477805" y="256885"/>
                  </a:cubicBezTo>
                  <a:lnTo>
                    <a:pt x="128442" y="256885"/>
                  </a:lnTo>
                  <a:cubicBezTo>
                    <a:pt x="94377" y="256885"/>
                    <a:pt x="61707" y="243352"/>
                    <a:pt x="37620" y="219265"/>
                  </a:cubicBezTo>
                  <a:cubicBezTo>
                    <a:pt x="13532" y="195177"/>
                    <a:pt x="0" y="162507"/>
                    <a:pt x="0" y="128442"/>
                  </a:cubicBezTo>
                  <a:lnTo>
                    <a:pt x="0" y="128442"/>
                  </a:lnTo>
                  <a:cubicBezTo>
                    <a:pt x="0" y="94377"/>
                    <a:pt x="13532" y="61707"/>
                    <a:pt x="37620" y="37620"/>
                  </a:cubicBezTo>
                  <a:cubicBezTo>
                    <a:pt x="61707" y="13532"/>
                    <a:pt x="94377" y="0"/>
                    <a:pt x="128442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606247" cy="294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7064316" y="2174973"/>
            <a:ext cx="7948930" cy="6145583"/>
          </a:xfrm>
          <a:custGeom>
            <a:avLst/>
            <a:gdLst/>
            <a:ahLst/>
            <a:cxnLst/>
            <a:rect r="r" b="b" t="t" l="l"/>
            <a:pathLst>
              <a:path h="6145583" w="7948930">
                <a:moveTo>
                  <a:pt x="0" y="0"/>
                </a:moveTo>
                <a:lnTo>
                  <a:pt x="7948929" y="0"/>
                </a:lnTo>
                <a:lnTo>
                  <a:pt x="7948929" y="6145583"/>
                </a:lnTo>
                <a:lnTo>
                  <a:pt x="0" y="614558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1394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899383" y="1073920"/>
            <a:ext cx="4329865" cy="66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29"/>
              </a:lnSpc>
              <a:spcBef>
                <a:spcPct val="0"/>
              </a:spcBef>
            </a:pPr>
            <a:r>
              <a:rPr lang="en-US" b="true" sz="3449" spc="27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DATA REPROCESSING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038559" y="2423157"/>
            <a:ext cx="4504144" cy="39872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17"/>
              </a:lnSpc>
              <a:spcBef>
                <a:spcPct val="0"/>
              </a:spcBef>
            </a:pPr>
            <a:r>
              <a:rPr lang="en-US" b="true" sz="357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Data Integration: Merging  3 datasets in the tabs "Data Transactions", "Data Commission", "Data User_Info" together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28700" y="776577"/>
            <a:ext cx="1603016" cy="1556382"/>
          </a:xfrm>
          <a:custGeom>
            <a:avLst/>
            <a:gdLst/>
            <a:ahLst/>
            <a:cxnLst/>
            <a:rect r="r" b="b" t="t" l="l"/>
            <a:pathLst>
              <a:path h="1556382" w="1603016">
                <a:moveTo>
                  <a:pt x="0" y="0"/>
                </a:moveTo>
                <a:lnTo>
                  <a:pt x="1603016" y="0"/>
                </a:lnTo>
                <a:lnTo>
                  <a:pt x="1603016" y="1556383"/>
                </a:lnTo>
                <a:lnTo>
                  <a:pt x="0" y="155638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5126347" y="6109503"/>
            <a:ext cx="1267202" cy="2600602"/>
          </a:xfrm>
          <a:custGeom>
            <a:avLst/>
            <a:gdLst/>
            <a:ahLst/>
            <a:cxnLst/>
            <a:rect r="r" b="b" t="t" l="l"/>
            <a:pathLst>
              <a:path h="2600602" w="1267202">
                <a:moveTo>
                  <a:pt x="0" y="0"/>
                </a:moveTo>
                <a:lnTo>
                  <a:pt x="1267203" y="0"/>
                </a:lnTo>
                <a:lnTo>
                  <a:pt x="1267203" y="2600602"/>
                </a:lnTo>
                <a:lnTo>
                  <a:pt x="0" y="260060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00248" y="636605"/>
            <a:ext cx="17178783" cy="8621695"/>
            <a:chOff x="0" y="0"/>
            <a:chExt cx="4524453" cy="22707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24453" cy="2270734"/>
            </a:xfrm>
            <a:custGeom>
              <a:avLst/>
              <a:gdLst/>
              <a:ahLst/>
              <a:cxnLst/>
              <a:rect r="r" b="b" t="t" l="l"/>
              <a:pathLst>
                <a:path h="2270734" w="4524453">
                  <a:moveTo>
                    <a:pt x="27941" y="0"/>
                  </a:moveTo>
                  <a:lnTo>
                    <a:pt x="4496512" y="0"/>
                  </a:lnTo>
                  <a:cubicBezTo>
                    <a:pt x="4511943" y="0"/>
                    <a:pt x="4524453" y="12510"/>
                    <a:pt x="4524453" y="27941"/>
                  </a:cubicBezTo>
                  <a:lnTo>
                    <a:pt x="4524453" y="2242793"/>
                  </a:lnTo>
                  <a:cubicBezTo>
                    <a:pt x="4524453" y="2250204"/>
                    <a:pt x="4521509" y="2257311"/>
                    <a:pt x="4516269" y="2262551"/>
                  </a:cubicBezTo>
                  <a:cubicBezTo>
                    <a:pt x="4511029" y="2267791"/>
                    <a:pt x="4503922" y="2270734"/>
                    <a:pt x="4496512" y="2270734"/>
                  </a:cubicBezTo>
                  <a:lnTo>
                    <a:pt x="27941" y="2270734"/>
                  </a:lnTo>
                  <a:cubicBezTo>
                    <a:pt x="20531" y="2270734"/>
                    <a:pt x="13424" y="2267791"/>
                    <a:pt x="8184" y="2262551"/>
                  </a:cubicBezTo>
                  <a:cubicBezTo>
                    <a:pt x="2944" y="2257311"/>
                    <a:pt x="0" y="2250204"/>
                    <a:pt x="0" y="2242793"/>
                  </a:cubicBezTo>
                  <a:lnTo>
                    <a:pt x="0" y="27941"/>
                  </a:lnTo>
                  <a:cubicBezTo>
                    <a:pt x="0" y="12510"/>
                    <a:pt x="12510" y="0"/>
                    <a:pt x="27941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524453" cy="2308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815439" y="8551646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39570" y="824034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0" y="0"/>
                </a:lnTo>
                <a:lnTo>
                  <a:pt x="1239460" y="1234953"/>
                </a:lnTo>
                <a:lnTo>
                  <a:pt x="0" y="12349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861939" y="6816157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6404604" y="889833"/>
            <a:ext cx="4989008" cy="797884"/>
            <a:chOff x="0" y="0"/>
            <a:chExt cx="1606247" cy="2568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06247" cy="256885"/>
            </a:xfrm>
            <a:custGeom>
              <a:avLst/>
              <a:gdLst/>
              <a:ahLst/>
              <a:cxnLst/>
              <a:rect r="r" b="b" t="t" l="l"/>
              <a:pathLst>
                <a:path h="256885" w="1606247">
                  <a:moveTo>
                    <a:pt x="128442" y="0"/>
                  </a:moveTo>
                  <a:lnTo>
                    <a:pt x="1477805" y="0"/>
                  </a:lnTo>
                  <a:cubicBezTo>
                    <a:pt x="1511870" y="0"/>
                    <a:pt x="1544540" y="13532"/>
                    <a:pt x="1568627" y="37620"/>
                  </a:cubicBezTo>
                  <a:cubicBezTo>
                    <a:pt x="1592715" y="61707"/>
                    <a:pt x="1606247" y="94377"/>
                    <a:pt x="1606247" y="128442"/>
                  </a:cubicBezTo>
                  <a:lnTo>
                    <a:pt x="1606247" y="128442"/>
                  </a:lnTo>
                  <a:cubicBezTo>
                    <a:pt x="1606247" y="162507"/>
                    <a:pt x="1592715" y="195177"/>
                    <a:pt x="1568627" y="219265"/>
                  </a:cubicBezTo>
                  <a:cubicBezTo>
                    <a:pt x="1544540" y="243352"/>
                    <a:pt x="1511870" y="256885"/>
                    <a:pt x="1477805" y="256885"/>
                  </a:cubicBezTo>
                  <a:lnTo>
                    <a:pt x="128442" y="256885"/>
                  </a:lnTo>
                  <a:cubicBezTo>
                    <a:pt x="94377" y="256885"/>
                    <a:pt x="61707" y="243352"/>
                    <a:pt x="37620" y="219265"/>
                  </a:cubicBezTo>
                  <a:cubicBezTo>
                    <a:pt x="13532" y="195177"/>
                    <a:pt x="0" y="162507"/>
                    <a:pt x="0" y="128442"/>
                  </a:cubicBezTo>
                  <a:lnTo>
                    <a:pt x="0" y="128442"/>
                  </a:lnTo>
                  <a:cubicBezTo>
                    <a:pt x="0" y="94377"/>
                    <a:pt x="13532" y="61707"/>
                    <a:pt x="37620" y="37620"/>
                  </a:cubicBezTo>
                  <a:cubicBezTo>
                    <a:pt x="61707" y="13532"/>
                    <a:pt x="94377" y="0"/>
                    <a:pt x="128442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606247" cy="294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051929" y="2501831"/>
            <a:ext cx="14587641" cy="6126809"/>
          </a:xfrm>
          <a:custGeom>
            <a:avLst/>
            <a:gdLst/>
            <a:ahLst/>
            <a:cxnLst/>
            <a:rect r="r" b="b" t="t" l="l"/>
            <a:pathLst>
              <a:path h="6126809" w="14587641">
                <a:moveTo>
                  <a:pt x="0" y="0"/>
                </a:moveTo>
                <a:lnTo>
                  <a:pt x="14587641" y="0"/>
                </a:lnTo>
                <a:lnTo>
                  <a:pt x="14587641" y="6126809"/>
                </a:lnTo>
                <a:lnTo>
                  <a:pt x="0" y="61268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734176" y="885825"/>
            <a:ext cx="4329865" cy="66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29"/>
              </a:lnSpc>
              <a:spcBef>
                <a:spcPct val="0"/>
              </a:spcBef>
            </a:pPr>
            <a:r>
              <a:rPr lang="en-US" b="true" sz="3449" spc="27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DATA REPROCESSING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34176" y="1663238"/>
            <a:ext cx="3861205" cy="70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17"/>
              </a:lnSpc>
              <a:spcBef>
                <a:spcPct val="0"/>
              </a:spcBef>
            </a:pPr>
            <a:r>
              <a:rPr lang="en-US" b="true" sz="357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=&gt; RESULT: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00248" y="663319"/>
            <a:ext cx="1603016" cy="1556382"/>
          </a:xfrm>
          <a:custGeom>
            <a:avLst/>
            <a:gdLst/>
            <a:ahLst/>
            <a:cxnLst/>
            <a:rect r="r" b="b" t="t" l="l"/>
            <a:pathLst>
              <a:path h="1556382" w="1603016">
                <a:moveTo>
                  <a:pt x="0" y="0"/>
                </a:moveTo>
                <a:lnTo>
                  <a:pt x="1603015" y="0"/>
                </a:lnTo>
                <a:lnTo>
                  <a:pt x="1603015" y="1556383"/>
                </a:lnTo>
                <a:lnTo>
                  <a:pt x="0" y="155638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56740" y="214129"/>
            <a:ext cx="16556540" cy="8229600"/>
            <a:chOff x="0" y="0"/>
            <a:chExt cx="4360570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60570" cy="2167467"/>
            </a:xfrm>
            <a:custGeom>
              <a:avLst/>
              <a:gdLst/>
              <a:ahLst/>
              <a:cxnLst/>
              <a:rect r="r" b="b" t="t" l="l"/>
              <a:pathLst>
                <a:path h="2167467" w="4360570">
                  <a:moveTo>
                    <a:pt x="28992" y="0"/>
                  </a:moveTo>
                  <a:lnTo>
                    <a:pt x="4331579" y="0"/>
                  </a:lnTo>
                  <a:cubicBezTo>
                    <a:pt x="4339268" y="0"/>
                    <a:pt x="4346642" y="3054"/>
                    <a:pt x="4352079" y="8491"/>
                  </a:cubicBezTo>
                  <a:cubicBezTo>
                    <a:pt x="4357516" y="13928"/>
                    <a:pt x="4360570" y="21302"/>
                    <a:pt x="4360570" y="28992"/>
                  </a:cubicBezTo>
                  <a:lnTo>
                    <a:pt x="4360570" y="2138475"/>
                  </a:lnTo>
                  <a:cubicBezTo>
                    <a:pt x="4360570" y="2146164"/>
                    <a:pt x="4357516" y="2153538"/>
                    <a:pt x="4352079" y="2158975"/>
                  </a:cubicBezTo>
                  <a:cubicBezTo>
                    <a:pt x="4346642" y="2164412"/>
                    <a:pt x="4339268" y="2167467"/>
                    <a:pt x="4331579" y="2167467"/>
                  </a:cubicBezTo>
                  <a:lnTo>
                    <a:pt x="28992" y="2167467"/>
                  </a:lnTo>
                  <a:cubicBezTo>
                    <a:pt x="21302" y="2167467"/>
                    <a:pt x="13928" y="2164412"/>
                    <a:pt x="8491" y="2158975"/>
                  </a:cubicBezTo>
                  <a:cubicBezTo>
                    <a:pt x="3054" y="2153538"/>
                    <a:pt x="0" y="2146164"/>
                    <a:pt x="0" y="2138475"/>
                  </a:cubicBezTo>
                  <a:lnTo>
                    <a:pt x="0" y="28992"/>
                  </a:lnTo>
                  <a:cubicBezTo>
                    <a:pt x="0" y="21302"/>
                    <a:pt x="3054" y="13928"/>
                    <a:pt x="8491" y="8491"/>
                  </a:cubicBezTo>
                  <a:cubicBezTo>
                    <a:pt x="13928" y="3054"/>
                    <a:pt x="21302" y="0"/>
                    <a:pt x="28992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60570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773820" y="411223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0" y="0"/>
                </a:lnTo>
                <a:lnTo>
                  <a:pt x="1239460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947341" y="6018355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6240506" y="629758"/>
            <a:ext cx="4989008" cy="797884"/>
            <a:chOff x="0" y="0"/>
            <a:chExt cx="1606247" cy="2568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06247" cy="256885"/>
            </a:xfrm>
            <a:custGeom>
              <a:avLst/>
              <a:gdLst/>
              <a:ahLst/>
              <a:cxnLst/>
              <a:rect r="r" b="b" t="t" l="l"/>
              <a:pathLst>
                <a:path h="256885" w="1606247">
                  <a:moveTo>
                    <a:pt x="128442" y="0"/>
                  </a:moveTo>
                  <a:lnTo>
                    <a:pt x="1477805" y="0"/>
                  </a:lnTo>
                  <a:cubicBezTo>
                    <a:pt x="1511870" y="0"/>
                    <a:pt x="1544540" y="13532"/>
                    <a:pt x="1568627" y="37620"/>
                  </a:cubicBezTo>
                  <a:cubicBezTo>
                    <a:pt x="1592715" y="61707"/>
                    <a:pt x="1606247" y="94377"/>
                    <a:pt x="1606247" y="128442"/>
                  </a:cubicBezTo>
                  <a:lnTo>
                    <a:pt x="1606247" y="128442"/>
                  </a:lnTo>
                  <a:cubicBezTo>
                    <a:pt x="1606247" y="162507"/>
                    <a:pt x="1592715" y="195177"/>
                    <a:pt x="1568627" y="219265"/>
                  </a:cubicBezTo>
                  <a:cubicBezTo>
                    <a:pt x="1544540" y="243352"/>
                    <a:pt x="1511870" y="256885"/>
                    <a:pt x="1477805" y="256885"/>
                  </a:cubicBezTo>
                  <a:lnTo>
                    <a:pt x="128442" y="256885"/>
                  </a:lnTo>
                  <a:cubicBezTo>
                    <a:pt x="94377" y="256885"/>
                    <a:pt x="61707" y="243352"/>
                    <a:pt x="37620" y="219265"/>
                  </a:cubicBezTo>
                  <a:cubicBezTo>
                    <a:pt x="13532" y="195177"/>
                    <a:pt x="0" y="162507"/>
                    <a:pt x="0" y="128442"/>
                  </a:cubicBezTo>
                  <a:lnTo>
                    <a:pt x="0" y="128442"/>
                  </a:lnTo>
                  <a:cubicBezTo>
                    <a:pt x="0" y="94377"/>
                    <a:pt x="13532" y="61707"/>
                    <a:pt x="37620" y="37620"/>
                  </a:cubicBezTo>
                  <a:cubicBezTo>
                    <a:pt x="61707" y="13532"/>
                    <a:pt x="94377" y="0"/>
                    <a:pt x="128442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606247" cy="294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850526" y="3479921"/>
            <a:ext cx="11096815" cy="2476096"/>
          </a:xfrm>
          <a:custGeom>
            <a:avLst/>
            <a:gdLst/>
            <a:ahLst/>
            <a:cxnLst/>
            <a:rect r="r" b="b" t="t" l="l"/>
            <a:pathLst>
              <a:path h="2476096" w="11096815">
                <a:moveTo>
                  <a:pt x="0" y="0"/>
                </a:moveTo>
                <a:lnTo>
                  <a:pt x="11096815" y="0"/>
                </a:lnTo>
                <a:lnTo>
                  <a:pt x="11096815" y="2476096"/>
                </a:lnTo>
                <a:lnTo>
                  <a:pt x="0" y="24760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903" r="0" b="-3292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570078" y="625750"/>
            <a:ext cx="4329865" cy="66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29"/>
              </a:lnSpc>
              <a:spcBef>
                <a:spcPct val="0"/>
              </a:spcBef>
            </a:pPr>
            <a:r>
              <a:rPr lang="en-US" b="true" sz="3449" spc="27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DATA REPROCESSING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92749" y="1496603"/>
            <a:ext cx="14746820" cy="70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17"/>
              </a:lnSpc>
              <a:spcBef>
                <a:spcPct val="0"/>
              </a:spcBef>
            </a:pPr>
            <a:r>
              <a:rPr lang="en-US" b="true" sz="357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Cleaning data: Handling cells with missing data, outliers, and inconsistent values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702760" y="6109503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89" y="0"/>
                </a:lnTo>
                <a:lnTo>
                  <a:pt x="1189989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838933" y="411223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2420765" y="5753204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1273019" y="3908546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0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1770590" y="2407300"/>
            <a:ext cx="14746820" cy="70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17"/>
              </a:lnSpc>
              <a:spcBef>
                <a:spcPct val="0"/>
              </a:spcBef>
            </a:pPr>
            <a:r>
              <a:rPr lang="en-US" sz="3573" i="true">
                <a:solidFill>
                  <a:srgbClr val="424242"/>
                </a:solidFill>
                <a:latin typeface="Alegreya Sans Italics"/>
                <a:ea typeface="Alegreya Sans Italics"/>
                <a:cs typeface="Alegreya Sans Italics"/>
                <a:sym typeface="Alegreya Sans Italics"/>
              </a:rPr>
              <a:t>Handling cells with missing data in ‘Purchase_status’ column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850526" y="6214127"/>
            <a:ext cx="11135828" cy="1358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17"/>
              </a:lnSpc>
              <a:spcBef>
                <a:spcPct val="0"/>
              </a:spcBef>
            </a:pPr>
            <a:r>
              <a:rPr lang="en-US" sz="3573" i="true">
                <a:solidFill>
                  <a:srgbClr val="424242"/>
                </a:solidFill>
                <a:latin typeface="Alegreya Sans Italics"/>
                <a:ea typeface="Alegreya Sans Italics"/>
                <a:cs typeface="Alegreya Sans Italics"/>
                <a:sym typeface="Alegreya Sans Italics"/>
              </a:rPr>
              <a:t>Add the value of Not “Mua hộ” of the cells that miss the data</a:t>
            </a:r>
          </a:p>
          <a:p>
            <a:pPr algn="ctr" marL="0" indent="0" lvl="0">
              <a:lnSpc>
                <a:spcPts val="521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88929" y="636605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32114" y="8159551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87163" y="6022408"/>
            <a:ext cx="1414210" cy="2902297"/>
          </a:xfrm>
          <a:custGeom>
            <a:avLst/>
            <a:gdLst/>
            <a:ahLst/>
            <a:cxnLst/>
            <a:rect r="r" b="b" t="t" l="l"/>
            <a:pathLst>
              <a:path h="2902297" w="1414210">
                <a:moveTo>
                  <a:pt x="0" y="0"/>
                </a:moveTo>
                <a:lnTo>
                  <a:pt x="1414211" y="0"/>
                </a:lnTo>
                <a:lnTo>
                  <a:pt x="1414211" y="2902297"/>
                </a:lnTo>
                <a:lnTo>
                  <a:pt x="0" y="2902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6409725" y="1057006"/>
            <a:ext cx="4989008" cy="797884"/>
            <a:chOff x="0" y="0"/>
            <a:chExt cx="1606247" cy="2568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06247" cy="256885"/>
            </a:xfrm>
            <a:custGeom>
              <a:avLst/>
              <a:gdLst/>
              <a:ahLst/>
              <a:cxnLst/>
              <a:rect r="r" b="b" t="t" l="l"/>
              <a:pathLst>
                <a:path h="256885" w="1606247">
                  <a:moveTo>
                    <a:pt x="128442" y="0"/>
                  </a:moveTo>
                  <a:lnTo>
                    <a:pt x="1477805" y="0"/>
                  </a:lnTo>
                  <a:cubicBezTo>
                    <a:pt x="1511870" y="0"/>
                    <a:pt x="1544540" y="13532"/>
                    <a:pt x="1568627" y="37620"/>
                  </a:cubicBezTo>
                  <a:cubicBezTo>
                    <a:pt x="1592715" y="61707"/>
                    <a:pt x="1606247" y="94377"/>
                    <a:pt x="1606247" y="128442"/>
                  </a:cubicBezTo>
                  <a:lnTo>
                    <a:pt x="1606247" y="128442"/>
                  </a:lnTo>
                  <a:cubicBezTo>
                    <a:pt x="1606247" y="162507"/>
                    <a:pt x="1592715" y="195177"/>
                    <a:pt x="1568627" y="219265"/>
                  </a:cubicBezTo>
                  <a:cubicBezTo>
                    <a:pt x="1544540" y="243352"/>
                    <a:pt x="1511870" y="256885"/>
                    <a:pt x="1477805" y="256885"/>
                  </a:cubicBezTo>
                  <a:lnTo>
                    <a:pt x="128442" y="256885"/>
                  </a:lnTo>
                  <a:cubicBezTo>
                    <a:pt x="94377" y="256885"/>
                    <a:pt x="61707" y="243352"/>
                    <a:pt x="37620" y="219265"/>
                  </a:cubicBezTo>
                  <a:cubicBezTo>
                    <a:pt x="13532" y="195177"/>
                    <a:pt x="0" y="162507"/>
                    <a:pt x="0" y="128442"/>
                  </a:cubicBezTo>
                  <a:lnTo>
                    <a:pt x="0" y="128442"/>
                  </a:lnTo>
                  <a:cubicBezTo>
                    <a:pt x="0" y="94377"/>
                    <a:pt x="13532" y="61707"/>
                    <a:pt x="37620" y="37620"/>
                  </a:cubicBezTo>
                  <a:cubicBezTo>
                    <a:pt x="61707" y="13532"/>
                    <a:pt x="94377" y="0"/>
                    <a:pt x="128442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06247" cy="294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239106" y="3245446"/>
            <a:ext cx="13809788" cy="2175042"/>
          </a:xfrm>
          <a:custGeom>
            <a:avLst/>
            <a:gdLst/>
            <a:ahLst/>
            <a:cxnLst/>
            <a:rect r="r" b="b" t="t" l="l"/>
            <a:pathLst>
              <a:path h="2175042" w="13809788">
                <a:moveTo>
                  <a:pt x="0" y="0"/>
                </a:moveTo>
                <a:lnTo>
                  <a:pt x="13809788" y="0"/>
                </a:lnTo>
                <a:lnTo>
                  <a:pt x="13809788" y="2175042"/>
                </a:lnTo>
                <a:lnTo>
                  <a:pt x="0" y="217504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6820957" y="1038560"/>
            <a:ext cx="4329865" cy="66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29"/>
              </a:lnSpc>
              <a:spcBef>
                <a:spcPct val="0"/>
              </a:spcBef>
            </a:pPr>
            <a:r>
              <a:rPr lang="en-US" b="true" sz="3449" spc="27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DATA REPROCESSING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001374" y="1794300"/>
            <a:ext cx="14780423" cy="702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29"/>
              </a:lnSpc>
              <a:spcBef>
                <a:spcPct val="0"/>
              </a:spcBef>
            </a:pPr>
            <a:r>
              <a:rPr lang="en-US" b="true" sz="3581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Cleaning data: Handling cells with missing data, outliers, and inconsistent values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6781797" y="5420488"/>
            <a:ext cx="1414210" cy="2902297"/>
          </a:xfrm>
          <a:custGeom>
            <a:avLst/>
            <a:gdLst/>
            <a:ahLst/>
            <a:cxnLst/>
            <a:rect r="r" b="b" t="t" l="l"/>
            <a:pathLst>
              <a:path h="2902297" w="1414210">
                <a:moveTo>
                  <a:pt x="0" y="0"/>
                </a:moveTo>
                <a:lnTo>
                  <a:pt x="1414210" y="0"/>
                </a:lnTo>
                <a:lnTo>
                  <a:pt x="1414210" y="2902297"/>
                </a:lnTo>
                <a:lnTo>
                  <a:pt x="0" y="29022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5542336" y="721271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788929" y="690684"/>
            <a:ext cx="1507134" cy="1501654"/>
          </a:xfrm>
          <a:custGeom>
            <a:avLst/>
            <a:gdLst/>
            <a:ahLst/>
            <a:cxnLst/>
            <a:rect r="r" b="b" t="t" l="l"/>
            <a:pathLst>
              <a:path h="1501654" w="1507134">
                <a:moveTo>
                  <a:pt x="0" y="0"/>
                </a:moveTo>
                <a:lnTo>
                  <a:pt x="1507134" y="0"/>
                </a:lnTo>
                <a:lnTo>
                  <a:pt x="1507134" y="1501653"/>
                </a:lnTo>
                <a:lnTo>
                  <a:pt x="0" y="15016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2296063" y="5927208"/>
            <a:ext cx="9049788" cy="2624439"/>
          </a:xfrm>
          <a:custGeom>
            <a:avLst/>
            <a:gdLst/>
            <a:ahLst/>
            <a:cxnLst/>
            <a:rect r="r" b="b" t="t" l="l"/>
            <a:pathLst>
              <a:path h="2624439" w="9049788">
                <a:moveTo>
                  <a:pt x="0" y="0"/>
                </a:moveTo>
                <a:lnTo>
                  <a:pt x="9049788" y="0"/>
                </a:lnTo>
                <a:lnTo>
                  <a:pt x="9049788" y="2624438"/>
                </a:lnTo>
                <a:lnTo>
                  <a:pt x="0" y="2624438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542496" y="2439525"/>
            <a:ext cx="14746820" cy="701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17"/>
              </a:lnSpc>
              <a:spcBef>
                <a:spcPct val="0"/>
              </a:spcBef>
            </a:pPr>
            <a:r>
              <a:rPr lang="en-US" sz="3573" i="true">
                <a:solidFill>
                  <a:srgbClr val="424242"/>
                </a:solidFill>
                <a:latin typeface="Alegreya Sans Italics"/>
                <a:ea typeface="Alegreya Sans Italics"/>
                <a:cs typeface="Alegreya Sans Italics"/>
                <a:sym typeface="Alegreya Sans Italics"/>
              </a:rPr>
              <a:t>Handling cells with outliers in ‘Age’ column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32778" y="5649964"/>
            <a:ext cx="4116116" cy="2015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17"/>
              </a:lnSpc>
              <a:spcBef>
                <a:spcPct val="0"/>
              </a:spcBef>
            </a:pPr>
            <a:r>
              <a:rPr lang="en-US" sz="3573" i="true">
                <a:solidFill>
                  <a:srgbClr val="424242"/>
                </a:solidFill>
                <a:latin typeface="Alegreya Sans Italics"/>
                <a:ea typeface="Alegreya Sans Italics"/>
                <a:cs typeface="Alegreya Sans Italics"/>
                <a:sym typeface="Alegreya Sans Italics"/>
              </a:rPr>
              <a:t>Assign random age value corresponding range of that cell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50663" y="111644"/>
            <a:ext cx="16851375" cy="8754561"/>
            <a:chOff x="0" y="0"/>
            <a:chExt cx="4438222" cy="230572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438222" cy="2305728"/>
            </a:xfrm>
            <a:custGeom>
              <a:avLst/>
              <a:gdLst/>
              <a:ahLst/>
              <a:cxnLst/>
              <a:rect r="r" b="b" t="t" l="l"/>
              <a:pathLst>
                <a:path h="2305728" w="4438222">
                  <a:moveTo>
                    <a:pt x="28484" y="0"/>
                  </a:moveTo>
                  <a:lnTo>
                    <a:pt x="4409738" y="0"/>
                  </a:lnTo>
                  <a:cubicBezTo>
                    <a:pt x="4425469" y="0"/>
                    <a:pt x="4438222" y="12753"/>
                    <a:pt x="4438222" y="28484"/>
                  </a:cubicBezTo>
                  <a:lnTo>
                    <a:pt x="4438222" y="2277244"/>
                  </a:lnTo>
                  <a:cubicBezTo>
                    <a:pt x="4438222" y="2284798"/>
                    <a:pt x="4435221" y="2292043"/>
                    <a:pt x="4429879" y="2297385"/>
                  </a:cubicBezTo>
                  <a:cubicBezTo>
                    <a:pt x="4424537" y="2302727"/>
                    <a:pt x="4417292" y="2305728"/>
                    <a:pt x="4409738" y="2305728"/>
                  </a:cubicBezTo>
                  <a:lnTo>
                    <a:pt x="28484" y="2305728"/>
                  </a:lnTo>
                  <a:cubicBezTo>
                    <a:pt x="20930" y="2305728"/>
                    <a:pt x="13685" y="2302727"/>
                    <a:pt x="8343" y="2297385"/>
                  </a:cubicBezTo>
                  <a:cubicBezTo>
                    <a:pt x="3001" y="2292043"/>
                    <a:pt x="0" y="2284798"/>
                    <a:pt x="0" y="2277244"/>
                  </a:cubicBezTo>
                  <a:lnTo>
                    <a:pt x="0" y="28484"/>
                  </a:lnTo>
                  <a:cubicBezTo>
                    <a:pt x="0" y="12753"/>
                    <a:pt x="12753" y="0"/>
                    <a:pt x="2848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438222" cy="23438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757605" y="8159551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53273" y="5402849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0" id="10"/>
          <p:cNvGrpSpPr/>
          <p:nvPr/>
        </p:nvGrpSpPr>
        <p:grpSpPr>
          <a:xfrm rot="0">
            <a:off x="2997090" y="436944"/>
            <a:ext cx="4989008" cy="797884"/>
            <a:chOff x="0" y="0"/>
            <a:chExt cx="1606247" cy="25688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06247" cy="256885"/>
            </a:xfrm>
            <a:custGeom>
              <a:avLst/>
              <a:gdLst/>
              <a:ahLst/>
              <a:cxnLst/>
              <a:rect r="r" b="b" t="t" l="l"/>
              <a:pathLst>
                <a:path h="256885" w="1606247">
                  <a:moveTo>
                    <a:pt x="128442" y="0"/>
                  </a:moveTo>
                  <a:lnTo>
                    <a:pt x="1477805" y="0"/>
                  </a:lnTo>
                  <a:cubicBezTo>
                    <a:pt x="1511870" y="0"/>
                    <a:pt x="1544540" y="13532"/>
                    <a:pt x="1568627" y="37620"/>
                  </a:cubicBezTo>
                  <a:cubicBezTo>
                    <a:pt x="1592715" y="61707"/>
                    <a:pt x="1606247" y="94377"/>
                    <a:pt x="1606247" y="128442"/>
                  </a:cubicBezTo>
                  <a:lnTo>
                    <a:pt x="1606247" y="128442"/>
                  </a:lnTo>
                  <a:cubicBezTo>
                    <a:pt x="1606247" y="162507"/>
                    <a:pt x="1592715" y="195177"/>
                    <a:pt x="1568627" y="219265"/>
                  </a:cubicBezTo>
                  <a:cubicBezTo>
                    <a:pt x="1544540" y="243352"/>
                    <a:pt x="1511870" y="256885"/>
                    <a:pt x="1477805" y="256885"/>
                  </a:cubicBezTo>
                  <a:lnTo>
                    <a:pt x="128442" y="256885"/>
                  </a:lnTo>
                  <a:cubicBezTo>
                    <a:pt x="94377" y="256885"/>
                    <a:pt x="61707" y="243352"/>
                    <a:pt x="37620" y="219265"/>
                  </a:cubicBezTo>
                  <a:cubicBezTo>
                    <a:pt x="13532" y="195177"/>
                    <a:pt x="0" y="162507"/>
                    <a:pt x="0" y="128442"/>
                  </a:cubicBezTo>
                  <a:lnTo>
                    <a:pt x="0" y="128442"/>
                  </a:lnTo>
                  <a:cubicBezTo>
                    <a:pt x="0" y="94377"/>
                    <a:pt x="13532" y="61707"/>
                    <a:pt x="37620" y="37620"/>
                  </a:cubicBezTo>
                  <a:cubicBezTo>
                    <a:pt x="61707" y="13532"/>
                    <a:pt x="94377" y="0"/>
                    <a:pt x="128442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06247" cy="294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556645" y="1684684"/>
            <a:ext cx="9332388" cy="6917633"/>
          </a:xfrm>
          <a:custGeom>
            <a:avLst/>
            <a:gdLst/>
            <a:ahLst/>
            <a:cxnLst/>
            <a:rect r="r" b="b" t="t" l="l"/>
            <a:pathLst>
              <a:path h="6917633" w="9332388">
                <a:moveTo>
                  <a:pt x="0" y="0"/>
                </a:moveTo>
                <a:lnTo>
                  <a:pt x="9332388" y="0"/>
                </a:lnTo>
                <a:lnTo>
                  <a:pt x="9332388" y="6917632"/>
                </a:lnTo>
                <a:lnTo>
                  <a:pt x="0" y="691763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3326662" y="432936"/>
            <a:ext cx="4329865" cy="66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29"/>
              </a:lnSpc>
              <a:spcBef>
                <a:spcPct val="0"/>
              </a:spcBef>
            </a:pPr>
            <a:r>
              <a:rPr lang="en-US" b="true" sz="3449" spc="27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DATA REPROCESSING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-1425121" y="8159551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498877" y="6503061"/>
            <a:ext cx="1683430" cy="3454801"/>
          </a:xfrm>
          <a:custGeom>
            <a:avLst/>
            <a:gdLst/>
            <a:ahLst/>
            <a:cxnLst/>
            <a:rect r="r" b="b" t="t" l="l"/>
            <a:pathLst>
              <a:path h="3454801" w="1683430">
                <a:moveTo>
                  <a:pt x="0" y="0"/>
                </a:moveTo>
                <a:lnTo>
                  <a:pt x="1683431" y="0"/>
                </a:lnTo>
                <a:lnTo>
                  <a:pt x="1683431" y="3454801"/>
                </a:lnTo>
                <a:lnTo>
                  <a:pt x="0" y="345480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058382" y="354435"/>
            <a:ext cx="1672135" cy="1666055"/>
          </a:xfrm>
          <a:custGeom>
            <a:avLst/>
            <a:gdLst/>
            <a:ahLst/>
            <a:cxnLst/>
            <a:rect r="r" b="b" t="t" l="l"/>
            <a:pathLst>
              <a:path h="1666055" w="1672135">
                <a:moveTo>
                  <a:pt x="0" y="0"/>
                </a:moveTo>
                <a:lnTo>
                  <a:pt x="1672136" y="0"/>
                </a:lnTo>
                <a:lnTo>
                  <a:pt x="1672136" y="1666055"/>
                </a:lnTo>
                <a:lnTo>
                  <a:pt x="0" y="166605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6562577" y="2406893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3"/>
                </a:lnTo>
                <a:lnTo>
                  <a:pt x="0" y="123495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6562577" y="3908546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8252798" y="326312"/>
            <a:ext cx="9327944" cy="13583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17"/>
              </a:lnSpc>
              <a:spcBef>
                <a:spcPct val="0"/>
              </a:spcBef>
            </a:pPr>
            <a:r>
              <a:rPr lang="en-US" sz="3573" i="true">
                <a:solidFill>
                  <a:srgbClr val="424242"/>
                </a:solidFill>
                <a:latin typeface="Alegreya Sans Italics"/>
                <a:ea typeface="Alegreya Sans Italics"/>
                <a:cs typeface="Alegreya Sans Italics"/>
                <a:sym typeface="Alegreya Sans Italics"/>
              </a:rPr>
              <a:t>Handling cells with inconsistent data in ‘Location’ and ‘Gender’ column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226988" y="2740289"/>
            <a:ext cx="3271889" cy="4644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217"/>
              </a:lnSpc>
              <a:spcBef>
                <a:spcPct val="0"/>
              </a:spcBef>
            </a:pPr>
            <a:r>
              <a:rPr lang="en-US" sz="3573" i="true">
                <a:solidFill>
                  <a:srgbClr val="424242"/>
                </a:solidFill>
                <a:latin typeface="Alegreya Sans Italics"/>
                <a:ea typeface="Alegreya Sans Italics"/>
                <a:cs typeface="Alegreya Sans Italics"/>
                <a:sym typeface="Alegreya Sans Italics"/>
              </a:rPr>
              <a:t>Fill in the cells with the value of ‘Other Cities’ 1 random value in the list of provinces and cities in VN except HN and HCMC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88929" y="636605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31198" y="849858"/>
            <a:ext cx="1780650" cy="1774175"/>
          </a:xfrm>
          <a:custGeom>
            <a:avLst/>
            <a:gdLst/>
            <a:ahLst/>
            <a:cxnLst/>
            <a:rect r="r" b="b" t="t" l="l"/>
            <a:pathLst>
              <a:path h="1774175" w="1780650">
                <a:moveTo>
                  <a:pt x="0" y="0"/>
                </a:moveTo>
                <a:lnTo>
                  <a:pt x="1780650" y="0"/>
                </a:lnTo>
                <a:lnTo>
                  <a:pt x="1780650" y="1774175"/>
                </a:lnTo>
                <a:lnTo>
                  <a:pt x="0" y="17741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88929" y="5143500"/>
            <a:ext cx="1660077" cy="3406874"/>
          </a:xfrm>
          <a:custGeom>
            <a:avLst/>
            <a:gdLst/>
            <a:ahLst/>
            <a:cxnLst/>
            <a:rect r="r" b="b" t="t" l="l"/>
            <a:pathLst>
              <a:path h="3406874" w="1660077">
                <a:moveTo>
                  <a:pt x="0" y="0"/>
                </a:moveTo>
                <a:lnTo>
                  <a:pt x="1660077" y="0"/>
                </a:lnTo>
                <a:lnTo>
                  <a:pt x="1660077" y="3406874"/>
                </a:lnTo>
                <a:lnTo>
                  <a:pt x="0" y="340687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6409725" y="1077928"/>
            <a:ext cx="4989008" cy="797884"/>
            <a:chOff x="0" y="0"/>
            <a:chExt cx="1606247" cy="25688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06247" cy="256885"/>
            </a:xfrm>
            <a:custGeom>
              <a:avLst/>
              <a:gdLst/>
              <a:ahLst/>
              <a:cxnLst/>
              <a:rect r="r" b="b" t="t" l="l"/>
              <a:pathLst>
                <a:path h="256885" w="1606247">
                  <a:moveTo>
                    <a:pt x="128442" y="0"/>
                  </a:moveTo>
                  <a:lnTo>
                    <a:pt x="1477805" y="0"/>
                  </a:lnTo>
                  <a:cubicBezTo>
                    <a:pt x="1511870" y="0"/>
                    <a:pt x="1544540" y="13532"/>
                    <a:pt x="1568627" y="37620"/>
                  </a:cubicBezTo>
                  <a:cubicBezTo>
                    <a:pt x="1592715" y="61707"/>
                    <a:pt x="1606247" y="94377"/>
                    <a:pt x="1606247" y="128442"/>
                  </a:cubicBezTo>
                  <a:lnTo>
                    <a:pt x="1606247" y="128442"/>
                  </a:lnTo>
                  <a:cubicBezTo>
                    <a:pt x="1606247" y="162507"/>
                    <a:pt x="1592715" y="195177"/>
                    <a:pt x="1568627" y="219265"/>
                  </a:cubicBezTo>
                  <a:cubicBezTo>
                    <a:pt x="1544540" y="243352"/>
                    <a:pt x="1511870" y="256885"/>
                    <a:pt x="1477805" y="256885"/>
                  </a:cubicBezTo>
                  <a:lnTo>
                    <a:pt x="128442" y="256885"/>
                  </a:lnTo>
                  <a:cubicBezTo>
                    <a:pt x="94377" y="256885"/>
                    <a:pt x="61707" y="243352"/>
                    <a:pt x="37620" y="219265"/>
                  </a:cubicBezTo>
                  <a:cubicBezTo>
                    <a:pt x="13532" y="195177"/>
                    <a:pt x="0" y="162507"/>
                    <a:pt x="0" y="128442"/>
                  </a:cubicBezTo>
                  <a:lnTo>
                    <a:pt x="0" y="128442"/>
                  </a:lnTo>
                  <a:cubicBezTo>
                    <a:pt x="0" y="94377"/>
                    <a:pt x="13532" y="61707"/>
                    <a:pt x="37620" y="37620"/>
                  </a:cubicBezTo>
                  <a:cubicBezTo>
                    <a:pt x="61707" y="13532"/>
                    <a:pt x="94377" y="0"/>
                    <a:pt x="128442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606247" cy="294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598218" y="2572666"/>
            <a:ext cx="12432980" cy="5330640"/>
          </a:xfrm>
          <a:custGeom>
            <a:avLst/>
            <a:gdLst/>
            <a:ahLst/>
            <a:cxnLst/>
            <a:rect r="r" b="b" t="t" l="l"/>
            <a:pathLst>
              <a:path h="5330640" w="12432980">
                <a:moveTo>
                  <a:pt x="0" y="0"/>
                </a:moveTo>
                <a:lnTo>
                  <a:pt x="12432980" y="0"/>
                </a:lnTo>
                <a:lnTo>
                  <a:pt x="12432980" y="5330640"/>
                </a:lnTo>
                <a:lnTo>
                  <a:pt x="0" y="533064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734176" y="1073920"/>
            <a:ext cx="4329865" cy="66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829"/>
              </a:lnSpc>
              <a:spcBef>
                <a:spcPct val="0"/>
              </a:spcBef>
            </a:pPr>
            <a:r>
              <a:rPr lang="en-US" b="true" sz="3449" spc="27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DATA REPROCESSING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734176" y="1764128"/>
            <a:ext cx="3861205" cy="792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01"/>
              </a:lnSpc>
              <a:spcBef>
                <a:spcPct val="0"/>
              </a:spcBef>
            </a:pPr>
            <a:r>
              <a:rPr lang="en-US" b="true" sz="397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=&gt; RESULT: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042229" y="776577"/>
            <a:ext cx="1780650" cy="1774175"/>
          </a:xfrm>
          <a:custGeom>
            <a:avLst/>
            <a:gdLst/>
            <a:ahLst/>
            <a:cxnLst/>
            <a:rect r="r" b="b" t="t" l="l"/>
            <a:pathLst>
              <a:path h="1774175" w="1780650">
                <a:moveTo>
                  <a:pt x="0" y="0"/>
                </a:moveTo>
                <a:lnTo>
                  <a:pt x="1780650" y="0"/>
                </a:lnTo>
                <a:lnTo>
                  <a:pt x="1780650" y="1774175"/>
                </a:lnTo>
                <a:lnTo>
                  <a:pt x="0" y="177417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8" id="18"/>
          <p:cNvSpPr/>
          <p:nvPr/>
        </p:nvSpPr>
        <p:spPr>
          <a:xfrm flipH="false" flipV="false" rot="0">
            <a:off x="15286767" y="6319363"/>
            <a:ext cx="1269512" cy="2605342"/>
          </a:xfrm>
          <a:custGeom>
            <a:avLst/>
            <a:gdLst/>
            <a:ahLst/>
            <a:cxnLst/>
            <a:rect r="r" b="b" t="t" l="l"/>
            <a:pathLst>
              <a:path h="2605342" w="1269512">
                <a:moveTo>
                  <a:pt x="0" y="0"/>
                </a:moveTo>
                <a:lnTo>
                  <a:pt x="1269512" y="0"/>
                </a:lnTo>
                <a:lnTo>
                  <a:pt x="1269512" y="2605342"/>
                </a:lnTo>
                <a:lnTo>
                  <a:pt x="0" y="26053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-183944" y="8152689"/>
            <a:ext cx="3251798" cy="1105611"/>
          </a:xfrm>
          <a:custGeom>
            <a:avLst/>
            <a:gdLst/>
            <a:ahLst/>
            <a:cxnLst/>
            <a:rect r="r" b="b" t="t" l="l"/>
            <a:pathLst>
              <a:path h="1105611" w="3251798">
                <a:moveTo>
                  <a:pt x="0" y="0"/>
                </a:moveTo>
                <a:lnTo>
                  <a:pt x="3251799" y="0"/>
                </a:lnTo>
                <a:lnTo>
                  <a:pt x="3251799" y="1105611"/>
                </a:lnTo>
                <a:lnTo>
                  <a:pt x="0" y="11056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90456" y="3983574"/>
            <a:ext cx="14107089" cy="19365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57"/>
              </a:lnSpc>
            </a:pPr>
            <a:r>
              <a:rPr lang="en-US" sz="7609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2. Carrying out requirements asked by the topic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125333" y="1028700"/>
            <a:ext cx="2133967" cy="2071888"/>
          </a:xfrm>
          <a:custGeom>
            <a:avLst/>
            <a:gdLst/>
            <a:ahLst/>
            <a:cxnLst/>
            <a:rect r="r" b="b" t="t" l="l"/>
            <a:pathLst>
              <a:path h="2071888" w="2133967">
                <a:moveTo>
                  <a:pt x="0" y="0"/>
                </a:moveTo>
                <a:lnTo>
                  <a:pt x="2133967" y="0"/>
                </a:lnTo>
                <a:lnTo>
                  <a:pt x="2133967" y="2071888"/>
                </a:lnTo>
                <a:lnTo>
                  <a:pt x="0" y="20718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50731" y="1028700"/>
            <a:ext cx="2079449" cy="2071888"/>
          </a:xfrm>
          <a:custGeom>
            <a:avLst/>
            <a:gdLst/>
            <a:ahLst/>
            <a:cxnLst/>
            <a:rect r="r" b="b" t="t" l="l"/>
            <a:pathLst>
              <a:path h="2071888" w="2079449">
                <a:moveTo>
                  <a:pt x="0" y="0"/>
                </a:moveTo>
                <a:lnTo>
                  <a:pt x="2079449" y="0"/>
                </a:lnTo>
                <a:lnTo>
                  <a:pt x="2079449" y="2071888"/>
                </a:lnTo>
                <a:lnTo>
                  <a:pt x="0" y="20718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339434">
            <a:off x="1156888" y="6356648"/>
            <a:ext cx="2029914" cy="3033838"/>
          </a:xfrm>
          <a:custGeom>
            <a:avLst/>
            <a:gdLst/>
            <a:ahLst/>
            <a:cxnLst/>
            <a:rect r="r" b="b" t="t" l="l"/>
            <a:pathLst>
              <a:path h="3033838" w="2029914">
                <a:moveTo>
                  <a:pt x="2029914" y="0"/>
                </a:moveTo>
                <a:lnTo>
                  <a:pt x="0" y="0"/>
                </a:lnTo>
                <a:lnTo>
                  <a:pt x="0" y="3033838"/>
                </a:lnTo>
                <a:lnTo>
                  <a:pt x="2029914" y="3033838"/>
                </a:lnTo>
                <a:lnTo>
                  <a:pt x="202991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18367" y="1790268"/>
            <a:ext cx="13476900" cy="6083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</a:pPr>
            <a:r>
              <a:rPr lang="en-US" sz="11000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Topic: </a:t>
            </a:r>
          </a:p>
          <a:p>
            <a:pPr algn="ctr">
              <a:lnSpc>
                <a:spcPts val="8821"/>
              </a:lnSpc>
            </a:pPr>
            <a:r>
              <a:rPr lang="en-US" sz="6300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“</a:t>
            </a:r>
            <a:r>
              <a:rPr lang="en-US" sz="6300" i="true">
                <a:solidFill>
                  <a:srgbClr val="639691"/>
                </a:solidFill>
                <a:latin typeface="Gulfs Display Italics"/>
                <a:ea typeface="Gulfs Display Italics"/>
                <a:cs typeface="Gulfs Display Italics"/>
                <a:sym typeface="Gulfs Display Italics"/>
              </a:rPr>
              <a:t>Analysis data about  transactions on Top Up_Momo in 2020</a:t>
            </a:r>
            <a:r>
              <a:rPr lang="en-US" sz="6300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”</a:t>
            </a:r>
          </a:p>
          <a:p>
            <a:pPr algn="l" marL="0" indent="0" lvl="0">
              <a:lnSpc>
                <a:spcPts val="15400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367664" y="1028700"/>
            <a:ext cx="1891636" cy="1417007"/>
          </a:xfrm>
          <a:custGeom>
            <a:avLst/>
            <a:gdLst/>
            <a:ahLst/>
            <a:cxnLst/>
            <a:rect r="r" b="b" t="t" l="l"/>
            <a:pathLst>
              <a:path h="1417007" w="1891636">
                <a:moveTo>
                  <a:pt x="0" y="0"/>
                </a:moveTo>
                <a:lnTo>
                  <a:pt x="1891636" y="0"/>
                </a:lnTo>
                <a:lnTo>
                  <a:pt x="1891636" y="1417007"/>
                </a:lnTo>
                <a:lnTo>
                  <a:pt x="0" y="1417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39756" y="1441510"/>
            <a:ext cx="1891636" cy="1417007"/>
          </a:xfrm>
          <a:custGeom>
            <a:avLst/>
            <a:gdLst/>
            <a:ahLst/>
            <a:cxnLst/>
            <a:rect r="r" b="b" t="t" l="l"/>
            <a:pathLst>
              <a:path h="1417007" w="1891636">
                <a:moveTo>
                  <a:pt x="0" y="0"/>
                </a:moveTo>
                <a:lnTo>
                  <a:pt x="1891636" y="0"/>
                </a:lnTo>
                <a:lnTo>
                  <a:pt x="1891636" y="1417008"/>
                </a:lnTo>
                <a:lnTo>
                  <a:pt x="0" y="141700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308746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286098" y="4035798"/>
            <a:ext cx="15510519" cy="1107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211"/>
              </a:lnSpc>
            </a:pPr>
            <a:r>
              <a:rPr lang="en-US" sz="8378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Part A: Data Processing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125333" y="1192385"/>
            <a:ext cx="2133967" cy="2071888"/>
          </a:xfrm>
          <a:custGeom>
            <a:avLst/>
            <a:gdLst/>
            <a:ahLst/>
            <a:cxnLst/>
            <a:rect r="r" b="b" t="t" l="l"/>
            <a:pathLst>
              <a:path h="2071888" w="2133967">
                <a:moveTo>
                  <a:pt x="0" y="0"/>
                </a:moveTo>
                <a:lnTo>
                  <a:pt x="2133967" y="0"/>
                </a:lnTo>
                <a:lnTo>
                  <a:pt x="2133967" y="2071888"/>
                </a:lnTo>
                <a:lnTo>
                  <a:pt x="0" y="20718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829729" y="1441510"/>
            <a:ext cx="1456369" cy="1451073"/>
          </a:xfrm>
          <a:custGeom>
            <a:avLst/>
            <a:gdLst/>
            <a:ahLst/>
            <a:cxnLst/>
            <a:rect r="r" b="b" t="t" l="l"/>
            <a:pathLst>
              <a:path h="1451073" w="1456369">
                <a:moveTo>
                  <a:pt x="0" y="0"/>
                </a:moveTo>
                <a:lnTo>
                  <a:pt x="1456369" y="0"/>
                </a:lnTo>
                <a:lnTo>
                  <a:pt x="1456369" y="1451073"/>
                </a:lnTo>
                <a:lnTo>
                  <a:pt x="0" y="1451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626021" y="5880001"/>
            <a:ext cx="1660077" cy="3406874"/>
          </a:xfrm>
          <a:custGeom>
            <a:avLst/>
            <a:gdLst/>
            <a:ahLst/>
            <a:cxnLst/>
            <a:rect r="r" b="b" t="t" l="l"/>
            <a:pathLst>
              <a:path h="3406874" w="1660077">
                <a:moveTo>
                  <a:pt x="0" y="0"/>
                </a:moveTo>
                <a:lnTo>
                  <a:pt x="1660077" y="0"/>
                </a:lnTo>
                <a:lnTo>
                  <a:pt x="1660077" y="3406874"/>
                </a:lnTo>
                <a:lnTo>
                  <a:pt x="0" y="34068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60405" y="653881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54089" y="1028700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04460" y="6623921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5170198" y="1028700"/>
            <a:ext cx="7729750" cy="1201213"/>
            <a:chOff x="0" y="0"/>
            <a:chExt cx="2488649" cy="3867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88649" cy="386739"/>
            </a:xfrm>
            <a:custGeom>
              <a:avLst/>
              <a:gdLst/>
              <a:ahLst/>
              <a:cxnLst/>
              <a:rect r="r" b="b" t="t" l="l"/>
              <a:pathLst>
                <a:path h="386739" w="2488649">
                  <a:moveTo>
                    <a:pt x="100157" y="0"/>
                  </a:moveTo>
                  <a:lnTo>
                    <a:pt x="2388491" y="0"/>
                  </a:lnTo>
                  <a:cubicBezTo>
                    <a:pt x="2415055" y="0"/>
                    <a:pt x="2440530" y="10552"/>
                    <a:pt x="2459313" y="29335"/>
                  </a:cubicBezTo>
                  <a:cubicBezTo>
                    <a:pt x="2478096" y="48119"/>
                    <a:pt x="2488649" y="73594"/>
                    <a:pt x="2488649" y="100157"/>
                  </a:cubicBezTo>
                  <a:lnTo>
                    <a:pt x="2488649" y="286582"/>
                  </a:lnTo>
                  <a:cubicBezTo>
                    <a:pt x="2488649" y="313145"/>
                    <a:pt x="2478096" y="338621"/>
                    <a:pt x="2459313" y="357404"/>
                  </a:cubicBezTo>
                  <a:cubicBezTo>
                    <a:pt x="2440530" y="376187"/>
                    <a:pt x="2415055" y="386739"/>
                    <a:pt x="2388491" y="386739"/>
                  </a:cubicBezTo>
                  <a:lnTo>
                    <a:pt x="100157" y="386739"/>
                  </a:lnTo>
                  <a:cubicBezTo>
                    <a:pt x="73594" y="386739"/>
                    <a:pt x="48119" y="376187"/>
                    <a:pt x="29335" y="357404"/>
                  </a:cubicBezTo>
                  <a:cubicBezTo>
                    <a:pt x="10552" y="338621"/>
                    <a:pt x="0" y="313145"/>
                    <a:pt x="0" y="286582"/>
                  </a:cubicBezTo>
                  <a:lnTo>
                    <a:pt x="0" y="100157"/>
                  </a:lnTo>
                  <a:cubicBezTo>
                    <a:pt x="0" y="73594"/>
                    <a:pt x="10552" y="48119"/>
                    <a:pt x="29335" y="29335"/>
                  </a:cubicBezTo>
                  <a:cubicBezTo>
                    <a:pt x="48119" y="10552"/>
                    <a:pt x="73594" y="0"/>
                    <a:pt x="100157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488649" cy="424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896424" y="2788331"/>
            <a:ext cx="3281895" cy="797884"/>
            <a:chOff x="0" y="0"/>
            <a:chExt cx="1056630" cy="25688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056630" cy="256885"/>
            </a:xfrm>
            <a:custGeom>
              <a:avLst/>
              <a:gdLst/>
              <a:ahLst/>
              <a:cxnLst/>
              <a:rect r="r" b="b" t="t" l="l"/>
              <a:pathLst>
                <a:path h="256885" w="1056630">
                  <a:moveTo>
                    <a:pt x="128442" y="0"/>
                  </a:moveTo>
                  <a:lnTo>
                    <a:pt x="928187" y="0"/>
                  </a:lnTo>
                  <a:cubicBezTo>
                    <a:pt x="962252" y="0"/>
                    <a:pt x="994922" y="13532"/>
                    <a:pt x="1019010" y="37620"/>
                  </a:cubicBezTo>
                  <a:cubicBezTo>
                    <a:pt x="1043097" y="61707"/>
                    <a:pt x="1056630" y="94377"/>
                    <a:pt x="1056630" y="128442"/>
                  </a:cubicBezTo>
                  <a:lnTo>
                    <a:pt x="1056630" y="128442"/>
                  </a:lnTo>
                  <a:cubicBezTo>
                    <a:pt x="1056630" y="162507"/>
                    <a:pt x="1043097" y="195177"/>
                    <a:pt x="1019010" y="219265"/>
                  </a:cubicBezTo>
                  <a:cubicBezTo>
                    <a:pt x="994922" y="243352"/>
                    <a:pt x="962252" y="256885"/>
                    <a:pt x="928187" y="256885"/>
                  </a:cubicBezTo>
                  <a:lnTo>
                    <a:pt x="128442" y="256885"/>
                  </a:lnTo>
                  <a:cubicBezTo>
                    <a:pt x="94377" y="256885"/>
                    <a:pt x="61707" y="243352"/>
                    <a:pt x="37620" y="219265"/>
                  </a:cubicBezTo>
                  <a:cubicBezTo>
                    <a:pt x="13532" y="195177"/>
                    <a:pt x="0" y="162507"/>
                    <a:pt x="0" y="128442"/>
                  </a:cubicBezTo>
                  <a:lnTo>
                    <a:pt x="0" y="128442"/>
                  </a:lnTo>
                  <a:cubicBezTo>
                    <a:pt x="0" y="94377"/>
                    <a:pt x="13532" y="61707"/>
                    <a:pt x="37620" y="37620"/>
                  </a:cubicBezTo>
                  <a:cubicBezTo>
                    <a:pt x="61707" y="13532"/>
                    <a:pt x="94377" y="0"/>
                    <a:pt x="128442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056630" cy="294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773183" y="3013080"/>
            <a:ext cx="5266950" cy="1211398"/>
          </a:xfrm>
          <a:custGeom>
            <a:avLst/>
            <a:gdLst/>
            <a:ahLst/>
            <a:cxnLst/>
            <a:rect r="r" b="b" t="t" l="l"/>
            <a:pathLst>
              <a:path h="1211398" w="5266950">
                <a:moveTo>
                  <a:pt x="0" y="0"/>
                </a:moveTo>
                <a:lnTo>
                  <a:pt x="5266950" y="0"/>
                </a:lnTo>
                <a:lnTo>
                  <a:pt x="5266950" y="1211398"/>
                </a:lnTo>
                <a:lnTo>
                  <a:pt x="0" y="12113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925075" y="4601816"/>
            <a:ext cx="12114848" cy="2968138"/>
          </a:xfrm>
          <a:custGeom>
            <a:avLst/>
            <a:gdLst/>
            <a:ahLst/>
            <a:cxnLst/>
            <a:rect r="r" b="b" t="t" l="l"/>
            <a:pathLst>
              <a:path h="2968138" w="12114848">
                <a:moveTo>
                  <a:pt x="0" y="0"/>
                </a:moveTo>
                <a:lnTo>
                  <a:pt x="12114848" y="0"/>
                </a:lnTo>
                <a:lnTo>
                  <a:pt x="12114848" y="2968138"/>
                </a:lnTo>
                <a:lnTo>
                  <a:pt x="0" y="296813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5539417" y="1283187"/>
            <a:ext cx="6892876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274708" y="2841154"/>
            <a:ext cx="2525328" cy="596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07"/>
              </a:lnSpc>
              <a:spcBef>
                <a:spcPct val="0"/>
              </a:spcBef>
            </a:pPr>
            <a:r>
              <a:rPr lang="en-US" b="true" sz="3148" spc="25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A: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044053" y="3304441"/>
            <a:ext cx="4725210" cy="523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66"/>
              </a:lnSpc>
              <a:spcBef>
                <a:spcPct val="0"/>
              </a:spcBef>
            </a:pPr>
            <a:r>
              <a:rPr lang="en-US" b="true" sz="2761" spc="22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ADDING “REVENUE” COLUMN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08970" y="529370"/>
            <a:ext cx="17470061" cy="9212877"/>
            <a:chOff x="0" y="0"/>
            <a:chExt cx="4601168" cy="242643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01168" cy="2426437"/>
            </a:xfrm>
            <a:custGeom>
              <a:avLst/>
              <a:gdLst/>
              <a:ahLst/>
              <a:cxnLst/>
              <a:rect r="r" b="b" t="t" l="l"/>
              <a:pathLst>
                <a:path h="2426437" w="4601168">
                  <a:moveTo>
                    <a:pt x="27476" y="0"/>
                  </a:moveTo>
                  <a:lnTo>
                    <a:pt x="4573693" y="0"/>
                  </a:lnTo>
                  <a:cubicBezTo>
                    <a:pt x="4588867" y="0"/>
                    <a:pt x="4601168" y="12301"/>
                    <a:pt x="4601168" y="27476"/>
                  </a:cubicBezTo>
                  <a:lnTo>
                    <a:pt x="4601168" y="2398961"/>
                  </a:lnTo>
                  <a:cubicBezTo>
                    <a:pt x="4601168" y="2406248"/>
                    <a:pt x="4598274" y="2413237"/>
                    <a:pt x="4593121" y="2418389"/>
                  </a:cubicBezTo>
                  <a:cubicBezTo>
                    <a:pt x="4587968" y="2423542"/>
                    <a:pt x="4580980" y="2426437"/>
                    <a:pt x="4573693" y="2426437"/>
                  </a:cubicBezTo>
                  <a:lnTo>
                    <a:pt x="27476" y="2426437"/>
                  </a:lnTo>
                  <a:cubicBezTo>
                    <a:pt x="20189" y="2426437"/>
                    <a:pt x="13200" y="2423542"/>
                    <a:pt x="8047" y="2418389"/>
                  </a:cubicBezTo>
                  <a:cubicBezTo>
                    <a:pt x="2895" y="2413237"/>
                    <a:pt x="0" y="2406248"/>
                    <a:pt x="0" y="2398961"/>
                  </a:cubicBezTo>
                  <a:lnTo>
                    <a:pt x="0" y="27476"/>
                  </a:lnTo>
                  <a:cubicBezTo>
                    <a:pt x="0" y="20189"/>
                    <a:pt x="2895" y="13200"/>
                    <a:pt x="8047" y="8047"/>
                  </a:cubicBezTo>
                  <a:cubicBezTo>
                    <a:pt x="13200" y="2895"/>
                    <a:pt x="20189" y="0"/>
                    <a:pt x="27476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01168" cy="246453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8551646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93550" y="874313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04460" y="7300104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4248792" y="806406"/>
            <a:ext cx="7951453" cy="1201213"/>
            <a:chOff x="0" y="0"/>
            <a:chExt cx="2560027" cy="3867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60027" cy="386739"/>
            </a:xfrm>
            <a:custGeom>
              <a:avLst/>
              <a:gdLst/>
              <a:ahLst/>
              <a:cxnLst/>
              <a:rect r="r" b="b" t="t" l="l"/>
              <a:pathLst>
                <a:path h="386739" w="2560027">
                  <a:moveTo>
                    <a:pt x="97365" y="0"/>
                  </a:moveTo>
                  <a:lnTo>
                    <a:pt x="2462663" y="0"/>
                  </a:lnTo>
                  <a:cubicBezTo>
                    <a:pt x="2516436" y="0"/>
                    <a:pt x="2560027" y="43592"/>
                    <a:pt x="2560027" y="97365"/>
                  </a:cubicBezTo>
                  <a:lnTo>
                    <a:pt x="2560027" y="289374"/>
                  </a:lnTo>
                  <a:cubicBezTo>
                    <a:pt x="2560027" y="315197"/>
                    <a:pt x="2549769" y="339962"/>
                    <a:pt x="2531510" y="358222"/>
                  </a:cubicBezTo>
                  <a:cubicBezTo>
                    <a:pt x="2513250" y="376481"/>
                    <a:pt x="2488485" y="386739"/>
                    <a:pt x="2462663" y="386739"/>
                  </a:cubicBezTo>
                  <a:lnTo>
                    <a:pt x="97365" y="386739"/>
                  </a:lnTo>
                  <a:cubicBezTo>
                    <a:pt x="71542" y="386739"/>
                    <a:pt x="46777" y="376481"/>
                    <a:pt x="28518" y="358222"/>
                  </a:cubicBezTo>
                  <a:cubicBezTo>
                    <a:pt x="10258" y="339962"/>
                    <a:pt x="0" y="315197"/>
                    <a:pt x="0" y="289374"/>
                  </a:cubicBezTo>
                  <a:lnTo>
                    <a:pt x="0" y="97365"/>
                  </a:lnTo>
                  <a:cubicBezTo>
                    <a:pt x="0" y="71542"/>
                    <a:pt x="10258" y="46777"/>
                    <a:pt x="28518" y="28518"/>
                  </a:cubicBezTo>
                  <a:cubicBezTo>
                    <a:pt x="46777" y="10258"/>
                    <a:pt x="71542" y="0"/>
                    <a:pt x="97365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60027" cy="424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1951" y="2204719"/>
            <a:ext cx="2239891" cy="797884"/>
            <a:chOff x="0" y="0"/>
            <a:chExt cx="721149" cy="25688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21149" cy="256885"/>
            </a:xfrm>
            <a:custGeom>
              <a:avLst/>
              <a:gdLst/>
              <a:ahLst/>
              <a:cxnLst/>
              <a:rect r="r" b="b" t="t" l="l"/>
              <a:pathLst>
                <a:path h="256885" w="721149">
                  <a:moveTo>
                    <a:pt x="128442" y="0"/>
                  </a:moveTo>
                  <a:lnTo>
                    <a:pt x="592707" y="0"/>
                  </a:lnTo>
                  <a:cubicBezTo>
                    <a:pt x="626772" y="0"/>
                    <a:pt x="659442" y="13532"/>
                    <a:pt x="683529" y="37620"/>
                  </a:cubicBezTo>
                  <a:cubicBezTo>
                    <a:pt x="707617" y="61707"/>
                    <a:pt x="721149" y="94377"/>
                    <a:pt x="721149" y="128442"/>
                  </a:cubicBezTo>
                  <a:lnTo>
                    <a:pt x="721149" y="128442"/>
                  </a:lnTo>
                  <a:cubicBezTo>
                    <a:pt x="721149" y="162507"/>
                    <a:pt x="707617" y="195177"/>
                    <a:pt x="683529" y="219265"/>
                  </a:cubicBezTo>
                  <a:cubicBezTo>
                    <a:pt x="659442" y="243352"/>
                    <a:pt x="626772" y="256885"/>
                    <a:pt x="592707" y="256885"/>
                  </a:cubicBezTo>
                  <a:lnTo>
                    <a:pt x="128442" y="256885"/>
                  </a:lnTo>
                  <a:cubicBezTo>
                    <a:pt x="94377" y="256885"/>
                    <a:pt x="61707" y="243352"/>
                    <a:pt x="37620" y="219265"/>
                  </a:cubicBezTo>
                  <a:cubicBezTo>
                    <a:pt x="13532" y="195177"/>
                    <a:pt x="0" y="162507"/>
                    <a:pt x="0" y="128442"/>
                  </a:cubicBezTo>
                  <a:lnTo>
                    <a:pt x="0" y="128442"/>
                  </a:lnTo>
                  <a:cubicBezTo>
                    <a:pt x="0" y="94377"/>
                    <a:pt x="13532" y="61707"/>
                    <a:pt x="37620" y="37620"/>
                  </a:cubicBezTo>
                  <a:cubicBezTo>
                    <a:pt x="61707" y="13532"/>
                    <a:pt x="94377" y="0"/>
                    <a:pt x="128442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721149" cy="294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743782" y="2109267"/>
            <a:ext cx="5651954" cy="1299949"/>
          </a:xfrm>
          <a:custGeom>
            <a:avLst/>
            <a:gdLst/>
            <a:ahLst/>
            <a:cxnLst/>
            <a:rect r="r" b="b" t="t" l="l"/>
            <a:pathLst>
              <a:path h="1299949" w="5651954">
                <a:moveTo>
                  <a:pt x="0" y="0"/>
                </a:moveTo>
                <a:lnTo>
                  <a:pt x="5651954" y="0"/>
                </a:lnTo>
                <a:lnTo>
                  <a:pt x="5651954" y="1299949"/>
                </a:lnTo>
                <a:lnTo>
                  <a:pt x="0" y="12999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2686147" y="3513991"/>
            <a:ext cx="12856189" cy="5608512"/>
          </a:xfrm>
          <a:custGeom>
            <a:avLst/>
            <a:gdLst/>
            <a:ahLst/>
            <a:cxnLst/>
            <a:rect r="r" b="b" t="t" l="l"/>
            <a:pathLst>
              <a:path h="5608512" w="12856189">
                <a:moveTo>
                  <a:pt x="0" y="0"/>
                </a:moveTo>
                <a:lnTo>
                  <a:pt x="12856189" y="0"/>
                </a:lnTo>
                <a:lnTo>
                  <a:pt x="12856189" y="5608512"/>
                </a:lnTo>
                <a:lnTo>
                  <a:pt x="0" y="560851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512036" y="1095391"/>
            <a:ext cx="7358453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2265564"/>
            <a:ext cx="1860219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A: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248792" y="2434189"/>
            <a:ext cx="4895208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ADDING “REVENUE” COLUMN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794485" y="2440233"/>
            <a:ext cx="3478651" cy="13564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47"/>
              </a:lnSpc>
            </a:pPr>
            <a:r>
              <a:rPr lang="en-US" b="true" sz="4248" spc="3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=&gt; RESULT: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60405" y="653881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54089" y="994959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04460" y="6441338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5276172" y="1028700"/>
            <a:ext cx="7796261" cy="1201213"/>
            <a:chOff x="0" y="0"/>
            <a:chExt cx="2510062" cy="3867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10062" cy="386739"/>
            </a:xfrm>
            <a:custGeom>
              <a:avLst/>
              <a:gdLst/>
              <a:ahLst/>
              <a:cxnLst/>
              <a:rect r="r" b="b" t="t" l="l"/>
              <a:pathLst>
                <a:path h="386739" w="2510062">
                  <a:moveTo>
                    <a:pt x="99303" y="0"/>
                  </a:moveTo>
                  <a:lnTo>
                    <a:pt x="2410759" y="0"/>
                  </a:lnTo>
                  <a:cubicBezTo>
                    <a:pt x="2437096" y="0"/>
                    <a:pt x="2462354" y="10462"/>
                    <a:pt x="2480977" y="29085"/>
                  </a:cubicBezTo>
                  <a:cubicBezTo>
                    <a:pt x="2499600" y="47708"/>
                    <a:pt x="2510062" y="72966"/>
                    <a:pt x="2510062" y="99303"/>
                  </a:cubicBezTo>
                  <a:lnTo>
                    <a:pt x="2510062" y="287436"/>
                  </a:lnTo>
                  <a:cubicBezTo>
                    <a:pt x="2510062" y="313773"/>
                    <a:pt x="2499600" y="339031"/>
                    <a:pt x="2480977" y="357654"/>
                  </a:cubicBezTo>
                  <a:cubicBezTo>
                    <a:pt x="2462354" y="376277"/>
                    <a:pt x="2437096" y="386739"/>
                    <a:pt x="2410759" y="386739"/>
                  </a:cubicBezTo>
                  <a:lnTo>
                    <a:pt x="99303" y="386739"/>
                  </a:lnTo>
                  <a:cubicBezTo>
                    <a:pt x="72966" y="386739"/>
                    <a:pt x="47708" y="376277"/>
                    <a:pt x="29085" y="357654"/>
                  </a:cubicBezTo>
                  <a:cubicBezTo>
                    <a:pt x="10462" y="339031"/>
                    <a:pt x="0" y="313773"/>
                    <a:pt x="0" y="287436"/>
                  </a:cubicBezTo>
                  <a:lnTo>
                    <a:pt x="0" y="99303"/>
                  </a:lnTo>
                  <a:cubicBezTo>
                    <a:pt x="0" y="72966"/>
                    <a:pt x="10462" y="47708"/>
                    <a:pt x="29085" y="29085"/>
                  </a:cubicBezTo>
                  <a:cubicBezTo>
                    <a:pt x="47708" y="10462"/>
                    <a:pt x="72966" y="0"/>
                    <a:pt x="99303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10062" cy="424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475534" y="2252670"/>
            <a:ext cx="1907337" cy="634516"/>
            <a:chOff x="0" y="0"/>
            <a:chExt cx="614081" cy="2042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4081" cy="204287"/>
            </a:xfrm>
            <a:custGeom>
              <a:avLst/>
              <a:gdLst/>
              <a:ahLst/>
              <a:cxnLst/>
              <a:rect r="r" b="b" t="t" l="l"/>
              <a:pathLst>
                <a:path h="204287" w="614081">
                  <a:moveTo>
                    <a:pt x="102144" y="0"/>
                  </a:moveTo>
                  <a:lnTo>
                    <a:pt x="511937" y="0"/>
                  </a:lnTo>
                  <a:cubicBezTo>
                    <a:pt x="539027" y="0"/>
                    <a:pt x="565008" y="10762"/>
                    <a:pt x="584164" y="29917"/>
                  </a:cubicBezTo>
                  <a:cubicBezTo>
                    <a:pt x="603319" y="49073"/>
                    <a:pt x="614081" y="75053"/>
                    <a:pt x="614081" y="102144"/>
                  </a:cubicBezTo>
                  <a:lnTo>
                    <a:pt x="614081" y="102144"/>
                  </a:lnTo>
                  <a:cubicBezTo>
                    <a:pt x="614081" y="158556"/>
                    <a:pt x="568350" y="204287"/>
                    <a:pt x="511937" y="204287"/>
                  </a:cubicBezTo>
                  <a:lnTo>
                    <a:pt x="102144" y="204287"/>
                  </a:lnTo>
                  <a:cubicBezTo>
                    <a:pt x="45731" y="204287"/>
                    <a:pt x="0" y="158556"/>
                    <a:pt x="0" y="102144"/>
                  </a:cubicBezTo>
                  <a:lnTo>
                    <a:pt x="0" y="102144"/>
                  </a:lnTo>
                  <a:cubicBezTo>
                    <a:pt x="0" y="45731"/>
                    <a:pt x="45731" y="0"/>
                    <a:pt x="102144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14081" cy="242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6051258" y="2792223"/>
            <a:ext cx="9491078" cy="5409915"/>
          </a:xfrm>
          <a:custGeom>
            <a:avLst/>
            <a:gdLst/>
            <a:ahLst/>
            <a:cxnLst/>
            <a:rect r="r" b="b" t="t" l="l"/>
            <a:pathLst>
              <a:path h="5409915" w="9491078">
                <a:moveTo>
                  <a:pt x="0" y="0"/>
                </a:moveTo>
                <a:lnTo>
                  <a:pt x="9491078" y="0"/>
                </a:lnTo>
                <a:lnTo>
                  <a:pt x="9491078" y="5409914"/>
                </a:lnTo>
                <a:lnTo>
                  <a:pt x="0" y="540991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539417" y="1283187"/>
            <a:ext cx="7269771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66539" y="2223809"/>
            <a:ext cx="2525328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A: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05807" y="3162403"/>
            <a:ext cx="3264782" cy="2590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Calculating January revenue and find the month with the highest revenue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866347" y="994959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0" y="0"/>
                </a:lnTo>
                <a:lnTo>
                  <a:pt x="1239460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60405" y="653881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29241" y="969773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04460" y="6482562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4429274" y="969773"/>
            <a:ext cx="7995793" cy="1201213"/>
            <a:chOff x="0" y="0"/>
            <a:chExt cx="2574303" cy="3867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74303" cy="386739"/>
            </a:xfrm>
            <a:custGeom>
              <a:avLst/>
              <a:gdLst/>
              <a:ahLst/>
              <a:cxnLst/>
              <a:rect r="r" b="b" t="t" l="l"/>
              <a:pathLst>
                <a:path h="386739" w="2574303">
                  <a:moveTo>
                    <a:pt x="96825" y="0"/>
                  </a:moveTo>
                  <a:lnTo>
                    <a:pt x="2477478" y="0"/>
                  </a:lnTo>
                  <a:cubicBezTo>
                    <a:pt x="2530953" y="0"/>
                    <a:pt x="2574303" y="43350"/>
                    <a:pt x="2574303" y="96825"/>
                  </a:cubicBezTo>
                  <a:lnTo>
                    <a:pt x="2574303" y="289914"/>
                  </a:lnTo>
                  <a:cubicBezTo>
                    <a:pt x="2574303" y="315594"/>
                    <a:pt x="2564102" y="340222"/>
                    <a:pt x="2545944" y="358380"/>
                  </a:cubicBezTo>
                  <a:cubicBezTo>
                    <a:pt x="2527786" y="376538"/>
                    <a:pt x="2503158" y="386739"/>
                    <a:pt x="2477478" y="386739"/>
                  </a:cubicBezTo>
                  <a:lnTo>
                    <a:pt x="96825" y="386739"/>
                  </a:lnTo>
                  <a:cubicBezTo>
                    <a:pt x="71145" y="386739"/>
                    <a:pt x="46518" y="376538"/>
                    <a:pt x="28359" y="358380"/>
                  </a:cubicBezTo>
                  <a:cubicBezTo>
                    <a:pt x="10201" y="340222"/>
                    <a:pt x="0" y="315594"/>
                    <a:pt x="0" y="289914"/>
                  </a:cubicBezTo>
                  <a:lnTo>
                    <a:pt x="0" y="96825"/>
                  </a:lnTo>
                  <a:cubicBezTo>
                    <a:pt x="0" y="71145"/>
                    <a:pt x="10201" y="46518"/>
                    <a:pt x="28359" y="28359"/>
                  </a:cubicBezTo>
                  <a:cubicBezTo>
                    <a:pt x="46518" y="10201"/>
                    <a:pt x="71145" y="0"/>
                    <a:pt x="96825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74303" cy="424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020827" y="2265950"/>
            <a:ext cx="1907337" cy="634516"/>
            <a:chOff x="0" y="0"/>
            <a:chExt cx="614081" cy="2042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4081" cy="204287"/>
            </a:xfrm>
            <a:custGeom>
              <a:avLst/>
              <a:gdLst/>
              <a:ahLst/>
              <a:cxnLst/>
              <a:rect r="r" b="b" t="t" l="l"/>
              <a:pathLst>
                <a:path h="204287" w="614081">
                  <a:moveTo>
                    <a:pt x="102144" y="0"/>
                  </a:moveTo>
                  <a:lnTo>
                    <a:pt x="511937" y="0"/>
                  </a:lnTo>
                  <a:cubicBezTo>
                    <a:pt x="539027" y="0"/>
                    <a:pt x="565008" y="10762"/>
                    <a:pt x="584164" y="29917"/>
                  </a:cubicBezTo>
                  <a:cubicBezTo>
                    <a:pt x="603319" y="49073"/>
                    <a:pt x="614081" y="75053"/>
                    <a:pt x="614081" y="102144"/>
                  </a:cubicBezTo>
                  <a:lnTo>
                    <a:pt x="614081" y="102144"/>
                  </a:lnTo>
                  <a:cubicBezTo>
                    <a:pt x="614081" y="158556"/>
                    <a:pt x="568350" y="204287"/>
                    <a:pt x="511937" y="204287"/>
                  </a:cubicBezTo>
                  <a:lnTo>
                    <a:pt x="102144" y="204287"/>
                  </a:lnTo>
                  <a:cubicBezTo>
                    <a:pt x="45731" y="204287"/>
                    <a:pt x="0" y="158556"/>
                    <a:pt x="0" y="102144"/>
                  </a:cubicBezTo>
                  <a:lnTo>
                    <a:pt x="0" y="102144"/>
                  </a:lnTo>
                  <a:cubicBezTo>
                    <a:pt x="0" y="45731"/>
                    <a:pt x="45731" y="0"/>
                    <a:pt x="102144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14081" cy="242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247712" y="2710539"/>
            <a:ext cx="11301259" cy="5636503"/>
          </a:xfrm>
          <a:custGeom>
            <a:avLst/>
            <a:gdLst/>
            <a:ahLst/>
            <a:cxnLst/>
            <a:rect r="r" b="b" t="t" l="l"/>
            <a:pathLst>
              <a:path h="5636503" w="11301259">
                <a:moveTo>
                  <a:pt x="0" y="0"/>
                </a:moveTo>
                <a:lnTo>
                  <a:pt x="11301259" y="0"/>
                </a:lnTo>
                <a:lnTo>
                  <a:pt x="11301259" y="5636503"/>
                </a:lnTo>
                <a:lnTo>
                  <a:pt x="0" y="56365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843409" y="1224260"/>
            <a:ext cx="7048068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66623" y="2237089"/>
            <a:ext cx="2525328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A: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07914" y="3205076"/>
            <a:ext cx="2533163" cy="36385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Calculating January revenue and find the month with the highest revenue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843409" y="2310202"/>
            <a:ext cx="326478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 i="true">
                <a:solidFill>
                  <a:srgbClr val="000000"/>
                </a:solidFill>
                <a:latin typeface="Canva Sans Bold Italics"/>
                <a:ea typeface="Canva Sans Bold Italics"/>
                <a:cs typeface="Canva Sans Bold Italics"/>
                <a:sym typeface="Canva Sans Bold Italics"/>
              </a:rPr>
              <a:t>=&gt; RESULT: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704460" y="936033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3"/>
                </a:lnTo>
                <a:lnTo>
                  <a:pt x="0" y="12349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60405" y="653881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463942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3933299" y="1168414"/>
            <a:ext cx="2164126" cy="2156256"/>
          </a:xfrm>
          <a:custGeom>
            <a:avLst/>
            <a:gdLst/>
            <a:ahLst/>
            <a:cxnLst/>
            <a:rect r="r" b="b" t="t" l="l"/>
            <a:pathLst>
              <a:path h="2156256" w="2164126">
                <a:moveTo>
                  <a:pt x="0" y="0"/>
                </a:moveTo>
                <a:lnTo>
                  <a:pt x="2164125" y="0"/>
                </a:lnTo>
                <a:lnTo>
                  <a:pt x="2164125" y="2156256"/>
                </a:lnTo>
                <a:lnTo>
                  <a:pt x="0" y="215625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04460" y="6441338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4917020" y="1022367"/>
            <a:ext cx="7728368" cy="1201213"/>
            <a:chOff x="0" y="0"/>
            <a:chExt cx="2488204" cy="3867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88204" cy="386739"/>
            </a:xfrm>
            <a:custGeom>
              <a:avLst/>
              <a:gdLst/>
              <a:ahLst/>
              <a:cxnLst/>
              <a:rect r="r" b="b" t="t" l="l"/>
              <a:pathLst>
                <a:path h="386739" w="2488204">
                  <a:moveTo>
                    <a:pt x="100175" y="0"/>
                  </a:moveTo>
                  <a:lnTo>
                    <a:pt x="2388028" y="0"/>
                  </a:lnTo>
                  <a:cubicBezTo>
                    <a:pt x="2414597" y="0"/>
                    <a:pt x="2440076" y="10554"/>
                    <a:pt x="2458863" y="29341"/>
                  </a:cubicBezTo>
                  <a:cubicBezTo>
                    <a:pt x="2477650" y="48127"/>
                    <a:pt x="2488204" y="73607"/>
                    <a:pt x="2488204" y="100175"/>
                  </a:cubicBezTo>
                  <a:lnTo>
                    <a:pt x="2488204" y="286564"/>
                  </a:lnTo>
                  <a:cubicBezTo>
                    <a:pt x="2488204" y="341889"/>
                    <a:pt x="2443354" y="386739"/>
                    <a:pt x="2388028" y="386739"/>
                  </a:cubicBezTo>
                  <a:lnTo>
                    <a:pt x="100175" y="386739"/>
                  </a:lnTo>
                  <a:cubicBezTo>
                    <a:pt x="44850" y="386739"/>
                    <a:pt x="0" y="341889"/>
                    <a:pt x="0" y="286564"/>
                  </a:cubicBezTo>
                  <a:lnTo>
                    <a:pt x="0" y="100175"/>
                  </a:lnTo>
                  <a:cubicBezTo>
                    <a:pt x="0" y="44850"/>
                    <a:pt x="44850" y="0"/>
                    <a:pt x="100175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488204" cy="424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894450" y="2393281"/>
            <a:ext cx="1907337" cy="634516"/>
            <a:chOff x="0" y="0"/>
            <a:chExt cx="614081" cy="2042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4081" cy="204287"/>
            </a:xfrm>
            <a:custGeom>
              <a:avLst/>
              <a:gdLst/>
              <a:ahLst/>
              <a:cxnLst/>
              <a:rect r="r" b="b" t="t" l="l"/>
              <a:pathLst>
                <a:path h="204287" w="614081">
                  <a:moveTo>
                    <a:pt x="102144" y="0"/>
                  </a:moveTo>
                  <a:lnTo>
                    <a:pt x="511937" y="0"/>
                  </a:lnTo>
                  <a:cubicBezTo>
                    <a:pt x="539027" y="0"/>
                    <a:pt x="565008" y="10762"/>
                    <a:pt x="584164" y="29917"/>
                  </a:cubicBezTo>
                  <a:cubicBezTo>
                    <a:pt x="603319" y="49073"/>
                    <a:pt x="614081" y="75053"/>
                    <a:pt x="614081" y="102144"/>
                  </a:cubicBezTo>
                  <a:lnTo>
                    <a:pt x="614081" y="102144"/>
                  </a:lnTo>
                  <a:cubicBezTo>
                    <a:pt x="614081" y="158556"/>
                    <a:pt x="568350" y="204287"/>
                    <a:pt x="511937" y="204287"/>
                  </a:cubicBezTo>
                  <a:lnTo>
                    <a:pt x="102144" y="204287"/>
                  </a:lnTo>
                  <a:cubicBezTo>
                    <a:pt x="45731" y="204287"/>
                    <a:pt x="0" y="158556"/>
                    <a:pt x="0" y="102144"/>
                  </a:cubicBezTo>
                  <a:lnTo>
                    <a:pt x="0" y="102144"/>
                  </a:lnTo>
                  <a:cubicBezTo>
                    <a:pt x="0" y="45731"/>
                    <a:pt x="45731" y="0"/>
                    <a:pt x="102144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14081" cy="242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620456" y="3324670"/>
            <a:ext cx="10268805" cy="5160075"/>
          </a:xfrm>
          <a:custGeom>
            <a:avLst/>
            <a:gdLst/>
            <a:ahLst/>
            <a:cxnLst/>
            <a:rect r="r" b="b" t="t" l="l"/>
            <a:pathLst>
              <a:path h="5160075" w="10268805">
                <a:moveTo>
                  <a:pt x="0" y="0"/>
                </a:moveTo>
                <a:lnTo>
                  <a:pt x="10268805" y="0"/>
                </a:lnTo>
                <a:lnTo>
                  <a:pt x="10268805" y="5160075"/>
                </a:lnTo>
                <a:lnTo>
                  <a:pt x="0" y="516007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180265" y="1276854"/>
            <a:ext cx="6937217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85454" y="2364419"/>
            <a:ext cx="2525328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A: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439675" y="2355181"/>
            <a:ext cx="8272058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Adding  “D</a:t>
            </a:r>
            <a:r>
              <a:rPr lang="en-US" b="true" sz="2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ay of Week” column and finding out the dayweek with the highest and lowest average revenue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3825372" y="6482562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60405" y="653881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23265" y="880002"/>
            <a:ext cx="1670284" cy="1664211"/>
          </a:xfrm>
          <a:custGeom>
            <a:avLst/>
            <a:gdLst/>
            <a:ahLst/>
            <a:cxnLst/>
            <a:rect r="r" b="b" t="t" l="l"/>
            <a:pathLst>
              <a:path h="1664211" w="1670284">
                <a:moveTo>
                  <a:pt x="0" y="0"/>
                </a:moveTo>
                <a:lnTo>
                  <a:pt x="1670285" y="0"/>
                </a:lnTo>
                <a:lnTo>
                  <a:pt x="1670285" y="1664211"/>
                </a:lnTo>
                <a:lnTo>
                  <a:pt x="0" y="16642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04460" y="6441338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4739658" y="1028700"/>
            <a:ext cx="7862771" cy="1201213"/>
            <a:chOff x="0" y="0"/>
            <a:chExt cx="2531476" cy="3867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31476" cy="386739"/>
            </a:xfrm>
            <a:custGeom>
              <a:avLst/>
              <a:gdLst/>
              <a:ahLst/>
              <a:cxnLst/>
              <a:rect r="r" b="b" t="t" l="l"/>
              <a:pathLst>
                <a:path h="386739" w="2531476">
                  <a:moveTo>
                    <a:pt x="98463" y="0"/>
                  </a:moveTo>
                  <a:lnTo>
                    <a:pt x="2433013" y="0"/>
                  </a:lnTo>
                  <a:cubicBezTo>
                    <a:pt x="2459127" y="0"/>
                    <a:pt x="2484171" y="10374"/>
                    <a:pt x="2502637" y="28839"/>
                  </a:cubicBezTo>
                  <a:cubicBezTo>
                    <a:pt x="2521102" y="47305"/>
                    <a:pt x="2531476" y="72349"/>
                    <a:pt x="2531476" y="98463"/>
                  </a:cubicBezTo>
                  <a:lnTo>
                    <a:pt x="2531476" y="288276"/>
                  </a:lnTo>
                  <a:cubicBezTo>
                    <a:pt x="2531476" y="314390"/>
                    <a:pt x="2521102" y="339435"/>
                    <a:pt x="2502637" y="357900"/>
                  </a:cubicBezTo>
                  <a:cubicBezTo>
                    <a:pt x="2484171" y="376365"/>
                    <a:pt x="2459127" y="386739"/>
                    <a:pt x="2433013" y="386739"/>
                  </a:cubicBezTo>
                  <a:lnTo>
                    <a:pt x="98463" y="386739"/>
                  </a:lnTo>
                  <a:cubicBezTo>
                    <a:pt x="72349" y="386739"/>
                    <a:pt x="47305" y="376365"/>
                    <a:pt x="28839" y="357900"/>
                  </a:cubicBezTo>
                  <a:cubicBezTo>
                    <a:pt x="10374" y="339435"/>
                    <a:pt x="0" y="314390"/>
                    <a:pt x="0" y="288276"/>
                  </a:cubicBezTo>
                  <a:lnTo>
                    <a:pt x="0" y="98463"/>
                  </a:lnTo>
                  <a:cubicBezTo>
                    <a:pt x="0" y="72349"/>
                    <a:pt x="10374" y="47305"/>
                    <a:pt x="28839" y="28839"/>
                  </a:cubicBezTo>
                  <a:cubicBezTo>
                    <a:pt x="47305" y="10374"/>
                    <a:pt x="72349" y="0"/>
                    <a:pt x="98463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31476" cy="424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894450" y="2393281"/>
            <a:ext cx="1907337" cy="634516"/>
            <a:chOff x="0" y="0"/>
            <a:chExt cx="614081" cy="2042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4081" cy="204287"/>
            </a:xfrm>
            <a:custGeom>
              <a:avLst/>
              <a:gdLst/>
              <a:ahLst/>
              <a:cxnLst/>
              <a:rect r="r" b="b" t="t" l="l"/>
              <a:pathLst>
                <a:path h="204287" w="614081">
                  <a:moveTo>
                    <a:pt x="102144" y="0"/>
                  </a:moveTo>
                  <a:lnTo>
                    <a:pt x="511937" y="0"/>
                  </a:lnTo>
                  <a:cubicBezTo>
                    <a:pt x="539027" y="0"/>
                    <a:pt x="565008" y="10762"/>
                    <a:pt x="584164" y="29917"/>
                  </a:cubicBezTo>
                  <a:cubicBezTo>
                    <a:pt x="603319" y="49073"/>
                    <a:pt x="614081" y="75053"/>
                    <a:pt x="614081" y="102144"/>
                  </a:cubicBezTo>
                  <a:lnTo>
                    <a:pt x="614081" y="102144"/>
                  </a:lnTo>
                  <a:cubicBezTo>
                    <a:pt x="614081" y="158556"/>
                    <a:pt x="568350" y="204287"/>
                    <a:pt x="511937" y="204287"/>
                  </a:cubicBezTo>
                  <a:lnTo>
                    <a:pt x="102144" y="204287"/>
                  </a:lnTo>
                  <a:cubicBezTo>
                    <a:pt x="45731" y="204287"/>
                    <a:pt x="0" y="158556"/>
                    <a:pt x="0" y="102144"/>
                  </a:cubicBezTo>
                  <a:lnTo>
                    <a:pt x="0" y="102144"/>
                  </a:lnTo>
                  <a:cubicBezTo>
                    <a:pt x="0" y="45731"/>
                    <a:pt x="45731" y="0"/>
                    <a:pt x="102144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14081" cy="242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894450" y="3770249"/>
            <a:ext cx="13656116" cy="3332291"/>
          </a:xfrm>
          <a:custGeom>
            <a:avLst/>
            <a:gdLst/>
            <a:ahLst/>
            <a:cxnLst/>
            <a:rect r="r" b="b" t="t" l="l"/>
            <a:pathLst>
              <a:path h="3332291" w="13656116">
                <a:moveTo>
                  <a:pt x="0" y="0"/>
                </a:moveTo>
                <a:lnTo>
                  <a:pt x="13656116" y="0"/>
                </a:lnTo>
                <a:lnTo>
                  <a:pt x="13656116" y="3332291"/>
                </a:lnTo>
                <a:lnTo>
                  <a:pt x="0" y="333229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5519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002902" y="1317685"/>
            <a:ext cx="7252486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85454" y="2364419"/>
            <a:ext cx="2525328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A: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11236" y="2506113"/>
            <a:ext cx="7744152" cy="815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Adding  “D</a:t>
            </a:r>
            <a:r>
              <a:rPr lang="en-US" b="true" sz="23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ay of Week” column Finding out the month with the highest and lowest average revenue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602398" y="729070"/>
            <a:ext cx="1670284" cy="1664211"/>
          </a:xfrm>
          <a:custGeom>
            <a:avLst/>
            <a:gdLst/>
            <a:ahLst/>
            <a:cxnLst/>
            <a:rect r="r" b="b" t="t" l="l"/>
            <a:pathLst>
              <a:path h="1664211" w="1670284">
                <a:moveTo>
                  <a:pt x="0" y="0"/>
                </a:moveTo>
                <a:lnTo>
                  <a:pt x="1670285" y="0"/>
                </a:lnTo>
                <a:lnTo>
                  <a:pt x="1670285" y="1664211"/>
                </a:lnTo>
                <a:lnTo>
                  <a:pt x="0" y="16642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15501015" y="6441338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60405" y="653881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90414" y="776577"/>
            <a:ext cx="1703844" cy="1697648"/>
          </a:xfrm>
          <a:custGeom>
            <a:avLst/>
            <a:gdLst/>
            <a:ahLst/>
            <a:cxnLst/>
            <a:rect r="r" b="b" t="t" l="l"/>
            <a:pathLst>
              <a:path h="1697648" w="1703844">
                <a:moveTo>
                  <a:pt x="0" y="0"/>
                </a:moveTo>
                <a:lnTo>
                  <a:pt x="1703844" y="0"/>
                </a:lnTo>
                <a:lnTo>
                  <a:pt x="1703844" y="1697648"/>
                </a:lnTo>
                <a:lnTo>
                  <a:pt x="0" y="16976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42575" y="5940477"/>
            <a:ext cx="1434046" cy="2943004"/>
          </a:xfrm>
          <a:custGeom>
            <a:avLst/>
            <a:gdLst/>
            <a:ahLst/>
            <a:cxnLst/>
            <a:rect r="r" b="b" t="t" l="l"/>
            <a:pathLst>
              <a:path h="2943004" w="1434046">
                <a:moveTo>
                  <a:pt x="0" y="0"/>
                </a:moveTo>
                <a:lnTo>
                  <a:pt x="1434046" y="0"/>
                </a:lnTo>
                <a:lnTo>
                  <a:pt x="1434046" y="2943004"/>
                </a:lnTo>
                <a:lnTo>
                  <a:pt x="0" y="29430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5731198" y="899881"/>
            <a:ext cx="7785827" cy="1083259"/>
            <a:chOff x="0" y="0"/>
            <a:chExt cx="2506703" cy="34876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06703" cy="348763"/>
            </a:xfrm>
            <a:custGeom>
              <a:avLst/>
              <a:gdLst/>
              <a:ahLst/>
              <a:cxnLst/>
              <a:rect r="r" b="b" t="t" l="l"/>
              <a:pathLst>
                <a:path h="348763" w="2506703">
                  <a:moveTo>
                    <a:pt x="99436" y="0"/>
                  </a:moveTo>
                  <a:lnTo>
                    <a:pt x="2407267" y="0"/>
                  </a:lnTo>
                  <a:cubicBezTo>
                    <a:pt x="2433639" y="0"/>
                    <a:pt x="2458931" y="10476"/>
                    <a:pt x="2477579" y="29124"/>
                  </a:cubicBezTo>
                  <a:cubicBezTo>
                    <a:pt x="2496227" y="47772"/>
                    <a:pt x="2506703" y="73064"/>
                    <a:pt x="2506703" y="99436"/>
                  </a:cubicBezTo>
                  <a:lnTo>
                    <a:pt x="2506703" y="249327"/>
                  </a:lnTo>
                  <a:cubicBezTo>
                    <a:pt x="2506703" y="275699"/>
                    <a:pt x="2496227" y="300991"/>
                    <a:pt x="2477579" y="319639"/>
                  </a:cubicBezTo>
                  <a:cubicBezTo>
                    <a:pt x="2458931" y="338287"/>
                    <a:pt x="2433639" y="348763"/>
                    <a:pt x="2407267" y="348763"/>
                  </a:cubicBezTo>
                  <a:lnTo>
                    <a:pt x="99436" y="348763"/>
                  </a:lnTo>
                  <a:cubicBezTo>
                    <a:pt x="73064" y="348763"/>
                    <a:pt x="47772" y="338287"/>
                    <a:pt x="29124" y="319639"/>
                  </a:cubicBezTo>
                  <a:cubicBezTo>
                    <a:pt x="10476" y="300991"/>
                    <a:pt x="0" y="275699"/>
                    <a:pt x="0" y="249327"/>
                  </a:cubicBezTo>
                  <a:lnTo>
                    <a:pt x="0" y="99436"/>
                  </a:lnTo>
                  <a:cubicBezTo>
                    <a:pt x="0" y="73064"/>
                    <a:pt x="10476" y="47772"/>
                    <a:pt x="29124" y="29124"/>
                  </a:cubicBezTo>
                  <a:cubicBezTo>
                    <a:pt x="47772" y="10476"/>
                    <a:pt x="73064" y="0"/>
                    <a:pt x="99436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06703" cy="386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989335" y="1794701"/>
            <a:ext cx="1907337" cy="634516"/>
            <a:chOff x="0" y="0"/>
            <a:chExt cx="614081" cy="2042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4081" cy="204287"/>
            </a:xfrm>
            <a:custGeom>
              <a:avLst/>
              <a:gdLst/>
              <a:ahLst/>
              <a:cxnLst/>
              <a:rect r="r" b="b" t="t" l="l"/>
              <a:pathLst>
                <a:path h="204287" w="614081">
                  <a:moveTo>
                    <a:pt x="102144" y="0"/>
                  </a:moveTo>
                  <a:lnTo>
                    <a:pt x="511937" y="0"/>
                  </a:lnTo>
                  <a:cubicBezTo>
                    <a:pt x="539027" y="0"/>
                    <a:pt x="565008" y="10762"/>
                    <a:pt x="584164" y="29917"/>
                  </a:cubicBezTo>
                  <a:cubicBezTo>
                    <a:pt x="603319" y="49073"/>
                    <a:pt x="614081" y="75053"/>
                    <a:pt x="614081" y="102144"/>
                  </a:cubicBezTo>
                  <a:lnTo>
                    <a:pt x="614081" y="102144"/>
                  </a:lnTo>
                  <a:cubicBezTo>
                    <a:pt x="614081" y="158556"/>
                    <a:pt x="568350" y="204287"/>
                    <a:pt x="511937" y="204287"/>
                  </a:cubicBezTo>
                  <a:lnTo>
                    <a:pt x="102144" y="204287"/>
                  </a:lnTo>
                  <a:cubicBezTo>
                    <a:pt x="45731" y="204287"/>
                    <a:pt x="0" y="158556"/>
                    <a:pt x="0" y="102144"/>
                  </a:cubicBezTo>
                  <a:lnTo>
                    <a:pt x="0" y="102144"/>
                  </a:lnTo>
                  <a:cubicBezTo>
                    <a:pt x="0" y="45731"/>
                    <a:pt x="45731" y="0"/>
                    <a:pt x="102144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14081" cy="242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745664" y="3424844"/>
            <a:ext cx="11798682" cy="4748970"/>
          </a:xfrm>
          <a:custGeom>
            <a:avLst/>
            <a:gdLst/>
            <a:ahLst/>
            <a:cxnLst/>
            <a:rect r="r" b="b" t="t" l="l"/>
            <a:pathLst>
              <a:path h="4748970" w="11798682">
                <a:moveTo>
                  <a:pt x="0" y="0"/>
                </a:moveTo>
                <a:lnTo>
                  <a:pt x="11798682" y="0"/>
                </a:lnTo>
                <a:lnTo>
                  <a:pt x="11798682" y="4748969"/>
                </a:lnTo>
                <a:lnTo>
                  <a:pt x="0" y="47489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994443" y="1095391"/>
            <a:ext cx="7380623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745664" y="1765839"/>
            <a:ext cx="2525328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A: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2812461"/>
            <a:ext cx="683797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=&gt; RESULT: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771058" y="2207662"/>
            <a:ext cx="9106578" cy="83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6"/>
              </a:lnSpc>
              <a:spcBef>
                <a:spcPct val="0"/>
              </a:spcBef>
            </a:pPr>
            <a:r>
              <a:rPr lang="en-US" b="true" sz="244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Adding  “D</a:t>
            </a:r>
            <a:r>
              <a:rPr lang="en-US" b="true" sz="244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ay of Week” column Finding out the month with the highest and lowest average revenue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594145" y="899881"/>
            <a:ext cx="1703844" cy="1697648"/>
          </a:xfrm>
          <a:custGeom>
            <a:avLst/>
            <a:gdLst/>
            <a:ahLst/>
            <a:cxnLst/>
            <a:rect r="r" b="b" t="t" l="l"/>
            <a:pathLst>
              <a:path h="1697648" w="1703844">
                <a:moveTo>
                  <a:pt x="0" y="0"/>
                </a:moveTo>
                <a:lnTo>
                  <a:pt x="1703844" y="0"/>
                </a:lnTo>
                <a:lnTo>
                  <a:pt x="1703844" y="1697648"/>
                </a:lnTo>
                <a:lnTo>
                  <a:pt x="0" y="16976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4690414" y="5608642"/>
            <a:ext cx="1434046" cy="2943004"/>
          </a:xfrm>
          <a:custGeom>
            <a:avLst/>
            <a:gdLst/>
            <a:ahLst/>
            <a:cxnLst/>
            <a:rect r="r" b="b" t="t" l="l"/>
            <a:pathLst>
              <a:path h="2943004" w="1434046">
                <a:moveTo>
                  <a:pt x="0" y="0"/>
                </a:moveTo>
                <a:lnTo>
                  <a:pt x="1434046" y="0"/>
                </a:lnTo>
                <a:lnTo>
                  <a:pt x="1434046" y="2943004"/>
                </a:lnTo>
                <a:lnTo>
                  <a:pt x="0" y="29430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60405" y="653881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716303" y="947043"/>
            <a:ext cx="1677247" cy="1671148"/>
          </a:xfrm>
          <a:custGeom>
            <a:avLst/>
            <a:gdLst/>
            <a:ahLst/>
            <a:cxnLst/>
            <a:rect r="r" b="b" t="t" l="l"/>
            <a:pathLst>
              <a:path h="1671148" w="1677247">
                <a:moveTo>
                  <a:pt x="0" y="0"/>
                </a:moveTo>
                <a:lnTo>
                  <a:pt x="1677247" y="0"/>
                </a:lnTo>
                <a:lnTo>
                  <a:pt x="1677247" y="1671148"/>
                </a:lnTo>
                <a:lnTo>
                  <a:pt x="0" y="16711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04460" y="5753204"/>
            <a:ext cx="1525299" cy="3130277"/>
          </a:xfrm>
          <a:custGeom>
            <a:avLst/>
            <a:gdLst/>
            <a:ahLst/>
            <a:cxnLst/>
            <a:rect r="r" b="b" t="t" l="l"/>
            <a:pathLst>
              <a:path h="3130277" w="1525299">
                <a:moveTo>
                  <a:pt x="0" y="0"/>
                </a:moveTo>
                <a:lnTo>
                  <a:pt x="1525299" y="0"/>
                </a:lnTo>
                <a:lnTo>
                  <a:pt x="1525299" y="3130277"/>
                </a:lnTo>
                <a:lnTo>
                  <a:pt x="0" y="31302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4384933" y="1012902"/>
            <a:ext cx="7990787" cy="922983"/>
            <a:chOff x="0" y="0"/>
            <a:chExt cx="2572691" cy="29716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72691" cy="297161"/>
            </a:xfrm>
            <a:custGeom>
              <a:avLst/>
              <a:gdLst/>
              <a:ahLst/>
              <a:cxnLst/>
              <a:rect r="r" b="b" t="t" l="l"/>
              <a:pathLst>
                <a:path h="297161" w="2572691">
                  <a:moveTo>
                    <a:pt x="96886" y="0"/>
                  </a:moveTo>
                  <a:lnTo>
                    <a:pt x="2475806" y="0"/>
                  </a:lnTo>
                  <a:cubicBezTo>
                    <a:pt x="2501502" y="0"/>
                    <a:pt x="2526145" y="10208"/>
                    <a:pt x="2544314" y="28377"/>
                  </a:cubicBezTo>
                  <a:cubicBezTo>
                    <a:pt x="2562484" y="46547"/>
                    <a:pt x="2572691" y="71190"/>
                    <a:pt x="2572691" y="96886"/>
                  </a:cubicBezTo>
                  <a:lnTo>
                    <a:pt x="2572691" y="200276"/>
                  </a:lnTo>
                  <a:cubicBezTo>
                    <a:pt x="2572691" y="225971"/>
                    <a:pt x="2562484" y="250614"/>
                    <a:pt x="2544314" y="268784"/>
                  </a:cubicBezTo>
                  <a:cubicBezTo>
                    <a:pt x="2526145" y="286954"/>
                    <a:pt x="2501502" y="297161"/>
                    <a:pt x="2475806" y="297161"/>
                  </a:cubicBezTo>
                  <a:lnTo>
                    <a:pt x="96886" y="297161"/>
                  </a:lnTo>
                  <a:cubicBezTo>
                    <a:pt x="71190" y="297161"/>
                    <a:pt x="46547" y="286954"/>
                    <a:pt x="28377" y="268784"/>
                  </a:cubicBezTo>
                  <a:cubicBezTo>
                    <a:pt x="10208" y="250614"/>
                    <a:pt x="0" y="225971"/>
                    <a:pt x="0" y="200276"/>
                  </a:cubicBezTo>
                  <a:lnTo>
                    <a:pt x="0" y="96886"/>
                  </a:lnTo>
                  <a:cubicBezTo>
                    <a:pt x="0" y="71190"/>
                    <a:pt x="10208" y="46547"/>
                    <a:pt x="28377" y="28377"/>
                  </a:cubicBezTo>
                  <a:cubicBezTo>
                    <a:pt x="46547" y="10208"/>
                    <a:pt x="71190" y="0"/>
                    <a:pt x="96886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72691" cy="3352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021250" y="2050185"/>
            <a:ext cx="1685634" cy="568006"/>
            <a:chOff x="0" y="0"/>
            <a:chExt cx="542702" cy="1828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42702" cy="182874"/>
            </a:xfrm>
            <a:custGeom>
              <a:avLst/>
              <a:gdLst/>
              <a:ahLst/>
              <a:cxnLst/>
              <a:rect r="r" b="b" t="t" l="l"/>
              <a:pathLst>
                <a:path h="182874" w="542702">
                  <a:moveTo>
                    <a:pt x="91437" y="0"/>
                  </a:moveTo>
                  <a:lnTo>
                    <a:pt x="451265" y="0"/>
                  </a:lnTo>
                  <a:cubicBezTo>
                    <a:pt x="475516" y="0"/>
                    <a:pt x="498773" y="9633"/>
                    <a:pt x="515921" y="26781"/>
                  </a:cubicBezTo>
                  <a:cubicBezTo>
                    <a:pt x="533068" y="43929"/>
                    <a:pt x="542702" y="67186"/>
                    <a:pt x="542702" y="91437"/>
                  </a:cubicBezTo>
                  <a:lnTo>
                    <a:pt x="542702" y="91437"/>
                  </a:lnTo>
                  <a:cubicBezTo>
                    <a:pt x="542702" y="115687"/>
                    <a:pt x="533068" y="138945"/>
                    <a:pt x="515921" y="156092"/>
                  </a:cubicBezTo>
                  <a:cubicBezTo>
                    <a:pt x="498773" y="173240"/>
                    <a:pt x="475516" y="182874"/>
                    <a:pt x="451265" y="182874"/>
                  </a:cubicBezTo>
                  <a:lnTo>
                    <a:pt x="91437" y="182874"/>
                  </a:lnTo>
                  <a:cubicBezTo>
                    <a:pt x="67186" y="182874"/>
                    <a:pt x="43929" y="173240"/>
                    <a:pt x="26781" y="156092"/>
                  </a:cubicBezTo>
                  <a:cubicBezTo>
                    <a:pt x="9633" y="138945"/>
                    <a:pt x="0" y="115687"/>
                    <a:pt x="0" y="91437"/>
                  </a:cubicBezTo>
                  <a:lnTo>
                    <a:pt x="0" y="91437"/>
                  </a:lnTo>
                  <a:cubicBezTo>
                    <a:pt x="0" y="67186"/>
                    <a:pt x="9633" y="43929"/>
                    <a:pt x="26781" y="26781"/>
                  </a:cubicBezTo>
                  <a:cubicBezTo>
                    <a:pt x="43929" y="9633"/>
                    <a:pt x="67186" y="0"/>
                    <a:pt x="91437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42702" cy="2209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587042" y="2901111"/>
            <a:ext cx="9506976" cy="5704186"/>
          </a:xfrm>
          <a:custGeom>
            <a:avLst/>
            <a:gdLst/>
            <a:ahLst/>
            <a:cxnLst/>
            <a:rect r="r" b="b" t="t" l="l"/>
            <a:pathLst>
              <a:path h="5704186" w="9506976">
                <a:moveTo>
                  <a:pt x="0" y="0"/>
                </a:moveTo>
                <a:lnTo>
                  <a:pt x="9506976" y="0"/>
                </a:lnTo>
                <a:lnTo>
                  <a:pt x="9506976" y="5704186"/>
                </a:lnTo>
                <a:lnTo>
                  <a:pt x="0" y="570418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4545908" y="1138871"/>
            <a:ext cx="7358453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846169" y="2017993"/>
            <a:ext cx="2253350" cy="4919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83"/>
              </a:lnSpc>
              <a:spcBef>
                <a:spcPct val="0"/>
              </a:spcBef>
            </a:pPr>
            <a:r>
              <a:rPr lang="en-US" b="true" sz="2630" spc="21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A: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-1033137" y="2913915"/>
            <a:ext cx="683797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=&gt; RESULT: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28586" y="2012085"/>
            <a:ext cx="9106578" cy="83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26"/>
              </a:lnSpc>
              <a:spcBef>
                <a:spcPct val="0"/>
              </a:spcBef>
            </a:pPr>
            <a:r>
              <a:rPr lang="en-US" b="true" sz="244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Adding  “D</a:t>
            </a:r>
            <a:r>
              <a:rPr lang="en-US" b="true" sz="2447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ay of Week” column Finding out the month with the highest and lowest average revenue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4315156" y="5794428"/>
            <a:ext cx="1525299" cy="3130277"/>
          </a:xfrm>
          <a:custGeom>
            <a:avLst/>
            <a:gdLst/>
            <a:ahLst/>
            <a:cxnLst/>
            <a:rect r="r" b="b" t="t" l="l"/>
            <a:pathLst>
              <a:path h="3130277" w="1525299">
                <a:moveTo>
                  <a:pt x="0" y="0"/>
                </a:moveTo>
                <a:lnTo>
                  <a:pt x="1525299" y="0"/>
                </a:lnTo>
                <a:lnTo>
                  <a:pt x="1525299" y="3130277"/>
                </a:lnTo>
                <a:lnTo>
                  <a:pt x="0" y="31302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60405" y="653881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64794" y="931440"/>
            <a:ext cx="1728756" cy="1722469"/>
          </a:xfrm>
          <a:custGeom>
            <a:avLst/>
            <a:gdLst/>
            <a:ahLst/>
            <a:cxnLst/>
            <a:rect r="r" b="b" t="t" l="l"/>
            <a:pathLst>
              <a:path h="1722469" w="1728756">
                <a:moveTo>
                  <a:pt x="0" y="0"/>
                </a:moveTo>
                <a:lnTo>
                  <a:pt x="1728756" y="0"/>
                </a:lnTo>
                <a:lnTo>
                  <a:pt x="1728756" y="1722469"/>
                </a:lnTo>
                <a:lnTo>
                  <a:pt x="0" y="17224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03125" y="6156274"/>
            <a:ext cx="1348981" cy="2768431"/>
          </a:xfrm>
          <a:custGeom>
            <a:avLst/>
            <a:gdLst/>
            <a:ahLst/>
            <a:cxnLst/>
            <a:rect r="r" b="b" t="t" l="l"/>
            <a:pathLst>
              <a:path h="2768431" w="1348981">
                <a:moveTo>
                  <a:pt x="0" y="0"/>
                </a:moveTo>
                <a:lnTo>
                  <a:pt x="1348981" y="0"/>
                </a:lnTo>
                <a:lnTo>
                  <a:pt x="1348981" y="2768431"/>
                </a:lnTo>
                <a:lnTo>
                  <a:pt x="0" y="27684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5778725" y="1192068"/>
            <a:ext cx="7884942" cy="1201213"/>
            <a:chOff x="0" y="0"/>
            <a:chExt cx="2538614" cy="3867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38614" cy="386739"/>
            </a:xfrm>
            <a:custGeom>
              <a:avLst/>
              <a:gdLst/>
              <a:ahLst/>
              <a:cxnLst/>
              <a:rect r="r" b="b" t="t" l="l"/>
              <a:pathLst>
                <a:path h="386739" w="2538614">
                  <a:moveTo>
                    <a:pt x="98186" y="0"/>
                  </a:moveTo>
                  <a:lnTo>
                    <a:pt x="2440428" y="0"/>
                  </a:lnTo>
                  <a:cubicBezTo>
                    <a:pt x="2466468" y="0"/>
                    <a:pt x="2491442" y="10345"/>
                    <a:pt x="2509856" y="28758"/>
                  </a:cubicBezTo>
                  <a:cubicBezTo>
                    <a:pt x="2528269" y="47172"/>
                    <a:pt x="2538614" y="72146"/>
                    <a:pt x="2538614" y="98186"/>
                  </a:cubicBezTo>
                  <a:lnTo>
                    <a:pt x="2538614" y="288553"/>
                  </a:lnTo>
                  <a:cubicBezTo>
                    <a:pt x="2538614" y="314594"/>
                    <a:pt x="2528269" y="339568"/>
                    <a:pt x="2509856" y="357981"/>
                  </a:cubicBezTo>
                  <a:cubicBezTo>
                    <a:pt x="2491442" y="376395"/>
                    <a:pt x="2466468" y="386739"/>
                    <a:pt x="2440428" y="386739"/>
                  </a:cubicBezTo>
                  <a:lnTo>
                    <a:pt x="98186" y="386739"/>
                  </a:lnTo>
                  <a:cubicBezTo>
                    <a:pt x="72146" y="386739"/>
                    <a:pt x="47172" y="376395"/>
                    <a:pt x="28758" y="357981"/>
                  </a:cubicBezTo>
                  <a:cubicBezTo>
                    <a:pt x="10345" y="339568"/>
                    <a:pt x="0" y="314594"/>
                    <a:pt x="0" y="288553"/>
                  </a:cubicBezTo>
                  <a:lnTo>
                    <a:pt x="0" y="98186"/>
                  </a:lnTo>
                  <a:cubicBezTo>
                    <a:pt x="0" y="72146"/>
                    <a:pt x="10345" y="47172"/>
                    <a:pt x="28758" y="28758"/>
                  </a:cubicBezTo>
                  <a:cubicBezTo>
                    <a:pt x="47172" y="10345"/>
                    <a:pt x="72146" y="0"/>
                    <a:pt x="98186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38614" cy="424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894450" y="2393281"/>
            <a:ext cx="1907337" cy="634516"/>
            <a:chOff x="0" y="0"/>
            <a:chExt cx="614081" cy="2042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4081" cy="204287"/>
            </a:xfrm>
            <a:custGeom>
              <a:avLst/>
              <a:gdLst/>
              <a:ahLst/>
              <a:cxnLst/>
              <a:rect r="r" b="b" t="t" l="l"/>
              <a:pathLst>
                <a:path h="204287" w="614081">
                  <a:moveTo>
                    <a:pt x="102144" y="0"/>
                  </a:moveTo>
                  <a:lnTo>
                    <a:pt x="511937" y="0"/>
                  </a:lnTo>
                  <a:cubicBezTo>
                    <a:pt x="539027" y="0"/>
                    <a:pt x="565008" y="10762"/>
                    <a:pt x="584164" y="29917"/>
                  </a:cubicBezTo>
                  <a:cubicBezTo>
                    <a:pt x="603319" y="49073"/>
                    <a:pt x="614081" y="75053"/>
                    <a:pt x="614081" y="102144"/>
                  </a:cubicBezTo>
                  <a:lnTo>
                    <a:pt x="614081" y="102144"/>
                  </a:lnTo>
                  <a:cubicBezTo>
                    <a:pt x="614081" y="158556"/>
                    <a:pt x="568350" y="204287"/>
                    <a:pt x="511937" y="204287"/>
                  </a:cubicBezTo>
                  <a:lnTo>
                    <a:pt x="102144" y="204287"/>
                  </a:lnTo>
                  <a:cubicBezTo>
                    <a:pt x="45731" y="204287"/>
                    <a:pt x="0" y="158556"/>
                    <a:pt x="0" y="102144"/>
                  </a:cubicBezTo>
                  <a:lnTo>
                    <a:pt x="0" y="102144"/>
                  </a:lnTo>
                  <a:cubicBezTo>
                    <a:pt x="0" y="45731"/>
                    <a:pt x="45731" y="0"/>
                    <a:pt x="102144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14081" cy="242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331881" y="3523097"/>
            <a:ext cx="13492754" cy="3474384"/>
          </a:xfrm>
          <a:custGeom>
            <a:avLst/>
            <a:gdLst/>
            <a:ahLst/>
            <a:cxnLst/>
            <a:rect r="r" b="b" t="t" l="l"/>
            <a:pathLst>
              <a:path h="3474384" w="13492754">
                <a:moveTo>
                  <a:pt x="0" y="0"/>
                </a:moveTo>
                <a:lnTo>
                  <a:pt x="13492753" y="0"/>
                </a:lnTo>
                <a:lnTo>
                  <a:pt x="13492753" y="3474384"/>
                </a:lnTo>
                <a:lnTo>
                  <a:pt x="0" y="347438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041970" y="1446555"/>
            <a:ext cx="7247601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85454" y="2364419"/>
            <a:ext cx="2525328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A: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778725" y="2680693"/>
            <a:ext cx="5815336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Adding  “Type_User” column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603125" y="776577"/>
            <a:ext cx="1728756" cy="1722469"/>
          </a:xfrm>
          <a:custGeom>
            <a:avLst/>
            <a:gdLst/>
            <a:ahLst/>
            <a:cxnLst/>
            <a:rect r="r" b="b" t="t" l="l"/>
            <a:pathLst>
              <a:path h="1722469" w="1728756">
                <a:moveTo>
                  <a:pt x="0" y="0"/>
                </a:moveTo>
                <a:lnTo>
                  <a:pt x="1728756" y="0"/>
                </a:lnTo>
                <a:lnTo>
                  <a:pt x="1728756" y="1722469"/>
                </a:lnTo>
                <a:lnTo>
                  <a:pt x="0" y="17224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2506869" y="3849165"/>
            <a:ext cx="3643640" cy="3643640"/>
            <a:chOff x="0" y="0"/>
            <a:chExt cx="14840029" cy="14840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8"/>
              <a:stretch>
                <a:fillRect l="223" t="-16444" r="223" b="-16444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7321890" y="3849165"/>
            <a:ext cx="3643640" cy="3643640"/>
            <a:chOff x="0" y="0"/>
            <a:chExt cx="14840029" cy="148400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9"/>
              <a:stretch>
                <a:fillRect l="223" t="-12182" r="223" b="-12182"/>
              </a:stretch>
            </a:blip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12137878" y="3849165"/>
            <a:ext cx="3643640" cy="3643640"/>
            <a:chOff x="0" y="0"/>
            <a:chExt cx="14840029" cy="1484002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10"/>
              <a:stretch>
                <a:fillRect l="223" t="-76" r="223" b="-76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2506482" y="7013666"/>
            <a:ext cx="3644026" cy="859902"/>
            <a:chOff x="0" y="0"/>
            <a:chExt cx="1372887" cy="323968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372887" cy="323968"/>
            </a:xfrm>
            <a:custGeom>
              <a:avLst/>
              <a:gdLst/>
              <a:ahLst/>
              <a:cxnLst/>
              <a:rect r="r" b="b" t="t" l="l"/>
              <a:pathLst>
                <a:path h="323968" w="1372887">
                  <a:moveTo>
                    <a:pt x="161984" y="0"/>
                  </a:moveTo>
                  <a:lnTo>
                    <a:pt x="1210903" y="0"/>
                  </a:lnTo>
                  <a:cubicBezTo>
                    <a:pt x="1253864" y="0"/>
                    <a:pt x="1295065" y="17066"/>
                    <a:pt x="1325443" y="47444"/>
                  </a:cubicBezTo>
                  <a:cubicBezTo>
                    <a:pt x="1355821" y="77822"/>
                    <a:pt x="1372887" y="119023"/>
                    <a:pt x="1372887" y="161984"/>
                  </a:cubicBezTo>
                  <a:lnTo>
                    <a:pt x="1372887" y="161984"/>
                  </a:lnTo>
                  <a:cubicBezTo>
                    <a:pt x="1372887" y="204945"/>
                    <a:pt x="1355821" y="246146"/>
                    <a:pt x="1325443" y="276524"/>
                  </a:cubicBezTo>
                  <a:cubicBezTo>
                    <a:pt x="1295065" y="306902"/>
                    <a:pt x="1253864" y="323968"/>
                    <a:pt x="1210903" y="323968"/>
                  </a:cubicBezTo>
                  <a:lnTo>
                    <a:pt x="161984" y="323968"/>
                  </a:lnTo>
                  <a:cubicBezTo>
                    <a:pt x="119023" y="323968"/>
                    <a:pt x="77822" y="306902"/>
                    <a:pt x="47444" y="276524"/>
                  </a:cubicBezTo>
                  <a:cubicBezTo>
                    <a:pt x="17066" y="246146"/>
                    <a:pt x="0" y="204945"/>
                    <a:pt x="0" y="161984"/>
                  </a:cubicBezTo>
                  <a:lnTo>
                    <a:pt x="0" y="161984"/>
                  </a:lnTo>
                  <a:cubicBezTo>
                    <a:pt x="0" y="119023"/>
                    <a:pt x="17066" y="77822"/>
                    <a:pt x="47444" y="47444"/>
                  </a:cubicBezTo>
                  <a:cubicBezTo>
                    <a:pt x="77822" y="17066"/>
                    <a:pt x="119023" y="0"/>
                    <a:pt x="161984" y="0"/>
                  </a:cubicBezTo>
                  <a:close/>
                </a:path>
              </a:pathLst>
            </a:custGeom>
            <a:solidFill>
              <a:srgbClr val="5A5E8D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1372887" cy="362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7321890" y="7013666"/>
            <a:ext cx="3644026" cy="859902"/>
            <a:chOff x="0" y="0"/>
            <a:chExt cx="1372887" cy="323968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372887" cy="323968"/>
            </a:xfrm>
            <a:custGeom>
              <a:avLst/>
              <a:gdLst/>
              <a:ahLst/>
              <a:cxnLst/>
              <a:rect r="r" b="b" t="t" l="l"/>
              <a:pathLst>
                <a:path h="323968" w="1372887">
                  <a:moveTo>
                    <a:pt x="161984" y="0"/>
                  </a:moveTo>
                  <a:lnTo>
                    <a:pt x="1210903" y="0"/>
                  </a:lnTo>
                  <a:cubicBezTo>
                    <a:pt x="1253864" y="0"/>
                    <a:pt x="1295065" y="17066"/>
                    <a:pt x="1325443" y="47444"/>
                  </a:cubicBezTo>
                  <a:cubicBezTo>
                    <a:pt x="1355821" y="77822"/>
                    <a:pt x="1372887" y="119023"/>
                    <a:pt x="1372887" y="161984"/>
                  </a:cubicBezTo>
                  <a:lnTo>
                    <a:pt x="1372887" y="161984"/>
                  </a:lnTo>
                  <a:cubicBezTo>
                    <a:pt x="1372887" y="204945"/>
                    <a:pt x="1355821" y="246146"/>
                    <a:pt x="1325443" y="276524"/>
                  </a:cubicBezTo>
                  <a:cubicBezTo>
                    <a:pt x="1295065" y="306902"/>
                    <a:pt x="1253864" y="323968"/>
                    <a:pt x="1210903" y="323968"/>
                  </a:cubicBezTo>
                  <a:lnTo>
                    <a:pt x="161984" y="323968"/>
                  </a:lnTo>
                  <a:cubicBezTo>
                    <a:pt x="119023" y="323968"/>
                    <a:pt x="77822" y="306902"/>
                    <a:pt x="47444" y="276524"/>
                  </a:cubicBezTo>
                  <a:cubicBezTo>
                    <a:pt x="17066" y="246146"/>
                    <a:pt x="0" y="204945"/>
                    <a:pt x="0" y="161984"/>
                  </a:cubicBezTo>
                  <a:lnTo>
                    <a:pt x="0" y="161984"/>
                  </a:lnTo>
                  <a:cubicBezTo>
                    <a:pt x="0" y="119023"/>
                    <a:pt x="17066" y="77822"/>
                    <a:pt x="47444" y="47444"/>
                  </a:cubicBezTo>
                  <a:cubicBezTo>
                    <a:pt x="77822" y="17066"/>
                    <a:pt x="119023" y="0"/>
                    <a:pt x="161984" y="0"/>
                  </a:cubicBezTo>
                  <a:close/>
                </a:path>
              </a:pathLst>
            </a:custGeom>
            <a:solidFill>
              <a:srgbClr val="5A5E8D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372887" cy="362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137491" y="7013666"/>
            <a:ext cx="3644026" cy="859902"/>
            <a:chOff x="0" y="0"/>
            <a:chExt cx="1372887" cy="323968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72887" cy="323968"/>
            </a:xfrm>
            <a:custGeom>
              <a:avLst/>
              <a:gdLst/>
              <a:ahLst/>
              <a:cxnLst/>
              <a:rect r="r" b="b" t="t" l="l"/>
              <a:pathLst>
                <a:path h="323968" w="1372887">
                  <a:moveTo>
                    <a:pt x="161984" y="0"/>
                  </a:moveTo>
                  <a:lnTo>
                    <a:pt x="1210903" y="0"/>
                  </a:lnTo>
                  <a:cubicBezTo>
                    <a:pt x="1253864" y="0"/>
                    <a:pt x="1295065" y="17066"/>
                    <a:pt x="1325443" y="47444"/>
                  </a:cubicBezTo>
                  <a:cubicBezTo>
                    <a:pt x="1355821" y="77822"/>
                    <a:pt x="1372887" y="119023"/>
                    <a:pt x="1372887" y="161984"/>
                  </a:cubicBezTo>
                  <a:lnTo>
                    <a:pt x="1372887" y="161984"/>
                  </a:lnTo>
                  <a:cubicBezTo>
                    <a:pt x="1372887" y="204945"/>
                    <a:pt x="1355821" y="246146"/>
                    <a:pt x="1325443" y="276524"/>
                  </a:cubicBezTo>
                  <a:cubicBezTo>
                    <a:pt x="1295065" y="306902"/>
                    <a:pt x="1253864" y="323968"/>
                    <a:pt x="1210903" y="323968"/>
                  </a:cubicBezTo>
                  <a:lnTo>
                    <a:pt x="161984" y="323968"/>
                  </a:lnTo>
                  <a:cubicBezTo>
                    <a:pt x="119023" y="323968"/>
                    <a:pt x="77822" y="306902"/>
                    <a:pt x="47444" y="276524"/>
                  </a:cubicBezTo>
                  <a:cubicBezTo>
                    <a:pt x="17066" y="246146"/>
                    <a:pt x="0" y="204945"/>
                    <a:pt x="0" y="161984"/>
                  </a:cubicBezTo>
                  <a:lnTo>
                    <a:pt x="0" y="161984"/>
                  </a:lnTo>
                  <a:cubicBezTo>
                    <a:pt x="0" y="119023"/>
                    <a:pt x="17066" y="77822"/>
                    <a:pt x="47444" y="47444"/>
                  </a:cubicBezTo>
                  <a:cubicBezTo>
                    <a:pt x="77822" y="17066"/>
                    <a:pt x="119023" y="0"/>
                    <a:pt x="161984" y="0"/>
                  </a:cubicBezTo>
                  <a:close/>
                </a:path>
              </a:pathLst>
            </a:custGeom>
            <a:solidFill>
              <a:srgbClr val="5A5E8D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1372887" cy="36206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5460952" y="1211790"/>
            <a:ext cx="1757829" cy="1706692"/>
          </a:xfrm>
          <a:custGeom>
            <a:avLst/>
            <a:gdLst/>
            <a:ahLst/>
            <a:cxnLst/>
            <a:rect r="r" b="b" t="t" l="l"/>
            <a:pathLst>
              <a:path h="1706692" w="1757829">
                <a:moveTo>
                  <a:pt x="0" y="0"/>
                </a:moveTo>
                <a:lnTo>
                  <a:pt x="1757829" y="0"/>
                </a:lnTo>
                <a:lnTo>
                  <a:pt x="1757829" y="1706692"/>
                </a:lnTo>
                <a:lnTo>
                  <a:pt x="0" y="17066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028700" y="6783723"/>
            <a:ext cx="1367140" cy="2805697"/>
          </a:xfrm>
          <a:custGeom>
            <a:avLst/>
            <a:gdLst/>
            <a:ahLst/>
            <a:cxnLst/>
            <a:rect r="r" b="b" t="t" l="l"/>
            <a:pathLst>
              <a:path h="2805697" w="1367140">
                <a:moveTo>
                  <a:pt x="0" y="0"/>
                </a:moveTo>
                <a:lnTo>
                  <a:pt x="1367140" y="0"/>
                </a:lnTo>
                <a:lnTo>
                  <a:pt x="1367140" y="2805697"/>
                </a:lnTo>
                <a:lnTo>
                  <a:pt x="0" y="280569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2" id="32"/>
          <p:cNvSpPr txBox="true"/>
          <p:nvPr/>
        </p:nvSpPr>
        <p:spPr>
          <a:xfrm rot="0">
            <a:off x="2754799" y="7139906"/>
            <a:ext cx="3147392" cy="598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0"/>
              </a:lnSpc>
            </a:pPr>
            <a:r>
              <a:rPr lang="en-US" b="true" sz="3243" spc="87">
                <a:solidFill>
                  <a:srgbClr val="FFFFFF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Le Vuong Duy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493775" y="7139906"/>
            <a:ext cx="3300256" cy="598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0"/>
              </a:lnSpc>
            </a:pPr>
            <a:r>
              <a:rPr lang="en-US" b="true" sz="3243" spc="87">
                <a:solidFill>
                  <a:srgbClr val="FFFFFF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Nguyen Quoc Bao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2385808" y="7139906"/>
            <a:ext cx="3147392" cy="598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0"/>
              </a:lnSpc>
            </a:pPr>
            <a:r>
              <a:rPr lang="en-US" b="true" sz="3243" spc="87">
                <a:solidFill>
                  <a:srgbClr val="FFFFFF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Do Quoc Loc</a:t>
            </a:r>
          </a:p>
        </p:txBody>
      </p:sp>
      <p:sp>
        <p:nvSpPr>
          <p:cNvPr name="TextBox 35" id="35"/>
          <p:cNvSpPr txBox="true"/>
          <p:nvPr/>
        </p:nvSpPr>
        <p:spPr>
          <a:xfrm rot="9985">
            <a:off x="3975583" y="1224911"/>
            <a:ext cx="11008240" cy="1901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Team members: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6956" y="776577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22606" y="1158327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0" y="0"/>
                </a:lnTo>
                <a:lnTo>
                  <a:pt x="1239460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04460" y="5753204"/>
            <a:ext cx="1614266" cy="3312860"/>
          </a:xfrm>
          <a:custGeom>
            <a:avLst/>
            <a:gdLst/>
            <a:ahLst/>
            <a:cxnLst/>
            <a:rect r="r" b="b" t="t" l="l"/>
            <a:pathLst>
              <a:path h="3312860" w="1614266">
                <a:moveTo>
                  <a:pt x="0" y="0"/>
                </a:moveTo>
                <a:lnTo>
                  <a:pt x="1614267" y="0"/>
                </a:lnTo>
                <a:lnTo>
                  <a:pt x="1614267" y="3312860"/>
                </a:lnTo>
                <a:lnTo>
                  <a:pt x="0" y="33128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5559959" y="1192068"/>
            <a:ext cx="8001407" cy="1201213"/>
            <a:chOff x="0" y="0"/>
            <a:chExt cx="2576111" cy="3867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76111" cy="386739"/>
            </a:xfrm>
            <a:custGeom>
              <a:avLst/>
              <a:gdLst/>
              <a:ahLst/>
              <a:cxnLst/>
              <a:rect r="r" b="b" t="t" l="l"/>
              <a:pathLst>
                <a:path h="386739" w="2576111">
                  <a:moveTo>
                    <a:pt x="96757" y="0"/>
                  </a:moveTo>
                  <a:lnTo>
                    <a:pt x="2479354" y="0"/>
                  </a:lnTo>
                  <a:cubicBezTo>
                    <a:pt x="2532791" y="0"/>
                    <a:pt x="2576111" y="43320"/>
                    <a:pt x="2576111" y="96757"/>
                  </a:cubicBezTo>
                  <a:lnTo>
                    <a:pt x="2576111" y="289982"/>
                  </a:lnTo>
                  <a:cubicBezTo>
                    <a:pt x="2576111" y="343420"/>
                    <a:pt x="2532791" y="386739"/>
                    <a:pt x="2479354" y="386739"/>
                  </a:cubicBezTo>
                  <a:lnTo>
                    <a:pt x="96757" y="386739"/>
                  </a:lnTo>
                  <a:cubicBezTo>
                    <a:pt x="43320" y="386739"/>
                    <a:pt x="0" y="343420"/>
                    <a:pt x="0" y="289982"/>
                  </a:cubicBezTo>
                  <a:lnTo>
                    <a:pt x="0" y="96757"/>
                  </a:lnTo>
                  <a:cubicBezTo>
                    <a:pt x="0" y="43320"/>
                    <a:pt x="43320" y="0"/>
                    <a:pt x="96757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76111" cy="424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894450" y="2393281"/>
            <a:ext cx="1907337" cy="634516"/>
            <a:chOff x="0" y="0"/>
            <a:chExt cx="614081" cy="20428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14081" cy="204287"/>
            </a:xfrm>
            <a:custGeom>
              <a:avLst/>
              <a:gdLst/>
              <a:ahLst/>
              <a:cxnLst/>
              <a:rect r="r" b="b" t="t" l="l"/>
              <a:pathLst>
                <a:path h="204287" w="614081">
                  <a:moveTo>
                    <a:pt x="102144" y="0"/>
                  </a:moveTo>
                  <a:lnTo>
                    <a:pt x="511937" y="0"/>
                  </a:lnTo>
                  <a:cubicBezTo>
                    <a:pt x="539027" y="0"/>
                    <a:pt x="565008" y="10762"/>
                    <a:pt x="584164" y="29917"/>
                  </a:cubicBezTo>
                  <a:cubicBezTo>
                    <a:pt x="603319" y="49073"/>
                    <a:pt x="614081" y="75053"/>
                    <a:pt x="614081" y="102144"/>
                  </a:cubicBezTo>
                  <a:lnTo>
                    <a:pt x="614081" y="102144"/>
                  </a:lnTo>
                  <a:cubicBezTo>
                    <a:pt x="614081" y="158556"/>
                    <a:pt x="568350" y="204287"/>
                    <a:pt x="511937" y="204287"/>
                  </a:cubicBezTo>
                  <a:lnTo>
                    <a:pt x="102144" y="204287"/>
                  </a:lnTo>
                  <a:cubicBezTo>
                    <a:pt x="45731" y="204287"/>
                    <a:pt x="0" y="158556"/>
                    <a:pt x="0" y="102144"/>
                  </a:cubicBezTo>
                  <a:lnTo>
                    <a:pt x="0" y="102144"/>
                  </a:lnTo>
                  <a:cubicBezTo>
                    <a:pt x="0" y="45731"/>
                    <a:pt x="45731" y="0"/>
                    <a:pt x="102144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14081" cy="2423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972844" y="3185378"/>
            <a:ext cx="11569492" cy="4353021"/>
          </a:xfrm>
          <a:custGeom>
            <a:avLst/>
            <a:gdLst/>
            <a:ahLst/>
            <a:cxnLst/>
            <a:rect r="r" b="b" t="t" l="l"/>
            <a:pathLst>
              <a:path h="4353021" w="11569492">
                <a:moveTo>
                  <a:pt x="0" y="0"/>
                </a:moveTo>
                <a:lnTo>
                  <a:pt x="11569492" y="0"/>
                </a:lnTo>
                <a:lnTo>
                  <a:pt x="11569492" y="4353022"/>
                </a:lnTo>
                <a:lnTo>
                  <a:pt x="0" y="435302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871345" y="1446555"/>
            <a:ext cx="7136750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85454" y="2364419"/>
            <a:ext cx="2525328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A: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79149" y="2431094"/>
            <a:ext cx="5815336" cy="4978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9"/>
              </a:lnSpc>
              <a:spcBef>
                <a:spcPct val="0"/>
              </a:spcBef>
            </a:pPr>
            <a:r>
              <a:rPr lang="en-US" b="true" sz="28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Adding  “Type_User” column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966627" y="3255782"/>
            <a:ext cx="683797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=&gt; RESULT: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56884" y="4066017"/>
            <a:ext cx="17405645" cy="1234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14"/>
              </a:lnSpc>
            </a:pPr>
            <a:r>
              <a:rPr lang="en-US" sz="9402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Part B: Data Visualization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941573" y="1028700"/>
            <a:ext cx="2133967" cy="2071888"/>
          </a:xfrm>
          <a:custGeom>
            <a:avLst/>
            <a:gdLst/>
            <a:ahLst/>
            <a:cxnLst/>
            <a:rect r="r" b="b" t="t" l="l"/>
            <a:pathLst>
              <a:path h="2071888" w="2133967">
                <a:moveTo>
                  <a:pt x="0" y="0"/>
                </a:moveTo>
                <a:lnTo>
                  <a:pt x="2133967" y="0"/>
                </a:lnTo>
                <a:lnTo>
                  <a:pt x="2133967" y="2071888"/>
                </a:lnTo>
                <a:lnTo>
                  <a:pt x="0" y="20718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68120" y="1028700"/>
            <a:ext cx="1984021" cy="1976806"/>
          </a:xfrm>
          <a:custGeom>
            <a:avLst/>
            <a:gdLst/>
            <a:ahLst/>
            <a:cxnLst/>
            <a:rect r="r" b="b" t="t" l="l"/>
            <a:pathLst>
              <a:path h="1976806" w="1984021">
                <a:moveTo>
                  <a:pt x="0" y="0"/>
                </a:moveTo>
                <a:lnTo>
                  <a:pt x="1984021" y="0"/>
                </a:lnTo>
                <a:lnTo>
                  <a:pt x="1984021" y="1976806"/>
                </a:lnTo>
                <a:lnTo>
                  <a:pt x="0" y="197680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64412" y="5851426"/>
            <a:ext cx="1660077" cy="3406874"/>
          </a:xfrm>
          <a:custGeom>
            <a:avLst/>
            <a:gdLst/>
            <a:ahLst/>
            <a:cxnLst/>
            <a:rect r="r" b="b" t="t" l="l"/>
            <a:pathLst>
              <a:path h="3406874" w="1660077">
                <a:moveTo>
                  <a:pt x="0" y="0"/>
                </a:moveTo>
                <a:lnTo>
                  <a:pt x="1660077" y="0"/>
                </a:lnTo>
                <a:lnTo>
                  <a:pt x="1660077" y="3406874"/>
                </a:lnTo>
                <a:lnTo>
                  <a:pt x="0" y="34068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6956" y="776577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426059" y="952903"/>
            <a:ext cx="1679606" cy="1673498"/>
          </a:xfrm>
          <a:custGeom>
            <a:avLst/>
            <a:gdLst/>
            <a:ahLst/>
            <a:cxnLst/>
            <a:rect r="r" b="b" t="t" l="l"/>
            <a:pathLst>
              <a:path h="1673498" w="1679606">
                <a:moveTo>
                  <a:pt x="0" y="0"/>
                </a:moveTo>
                <a:lnTo>
                  <a:pt x="1679606" y="0"/>
                </a:lnTo>
                <a:lnTo>
                  <a:pt x="1679606" y="1673498"/>
                </a:lnTo>
                <a:lnTo>
                  <a:pt x="0" y="16734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33705" y="6564034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5449107" y="1192068"/>
            <a:ext cx="7995793" cy="1201213"/>
            <a:chOff x="0" y="0"/>
            <a:chExt cx="2574303" cy="3867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74303" cy="386739"/>
            </a:xfrm>
            <a:custGeom>
              <a:avLst/>
              <a:gdLst/>
              <a:ahLst/>
              <a:cxnLst/>
              <a:rect r="r" b="b" t="t" l="l"/>
              <a:pathLst>
                <a:path h="386739" w="2574303">
                  <a:moveTo>
                    <a:pt x="96825" y="0"/>
                  </a:moveTo>
                  <a:lnTo>
                    <a:pt x="2477478" y="0"/>
                  </a:lnTo>
                  <a:cubicBezTo>
                    <a:pt x="2530953" y="0"/>
                    <a:pt x="2574303" y="43350"/>
                    <a:pt x="2574303" y="96825"/>
                  </a:cubicBezTo>
                  <a:lnTo>
                    <a:pt x="2574303" y="289914"/>
                  </a:lnTo>
                  <a:cubicBezTo>
                    <a:pt x="2574303" y="315594"/>
                    <a:pt x="2564102" y="340222"/>
                    <a:pt x="2545944" y="358380"/>
                  </a:cubicBezTo>
                  <a:cubicBezTo>
                    <a:pt x="2527786" y="376538"/>
                    <a:pt x="2503158" y="386739"/>
                    <a:pt x="2477478" y="386739"/>
                  </a:cubicBezTo>
                  <a:lnTo>
                    <a:pt x="96825" y="386739"/>
                  </a:lnTo>
                  <a:cubicBezTo>
                    <a:pt x="71145" y="386739"/>
                    <a:pt x="46518" y="376538"/>
                    <a:pt x="28359" y="358380"/>
                  </a:cubicBezTo>
                  <a:cubicBezTo>
                    <a:pt x="10201" y="340222"/>
                    <a:pt x="0" y="315594"/>
                    <a:pt x="0" y="289914"/>
                  </a:cubicBezTo>
                  <a:lnTo>
                    <a:pt x="0" y="96825"/>
                  </a:lnTo>
                  <a:cubicBezTo>
                    <a:pt x="0" y="71145"/>
                    <a:pt x="10201" y="46518"/>
                    <a:pt x="28359" y="28359"/>
                  </a:cubicBezTo>
                  <a:cubicBezTo>
                    <a:pt x="46518" y="10201"/>
                    <a:pt x="71145" y="0"/>
                    <a:pt x="96825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74303" cy="424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2291420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834091" y="4342508"/>
            <a:ext cx="11216330" cy="3939736"/>
          </a:xfrm>
          <a:custGeom>
            <a:avLst/>
            <a:gdLst/>
            <a:ahLst/>
            <a:cxnLst/>
            <a:rect r="r" b="b" t="t" l="l"/>
            <a:pathLst>
              <a:path h="3939736" w="11216330">
                <a:moveTo>
                  <a:pt x="0" y="0"/>
                </a:moveTo>
                <a:lnTo>
                  <a:pt x="11216330" y="0"/>
                </a:lnTo>
                <a:lnTo>
                  <a:pt x="11216330" y="3939736"/>
                </a:lnTo>
                <a:lnTo>
                  <a:pt x="0" y="393973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871345" y="1446555"/>
            <a:ext cx="6937217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8645" y="2321326"/>
            <a:ext cx="4100462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3730456" y="3047107"/>
            <a:ext cx="10695603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Creating a table of statistics on the number of users and the number of transactions over the months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6956" y="776577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22606" y="952903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0" y="0"/>
                </a:lnTo>
                <a:lnTo>
                  <a:pt x="1239460" y="1234953"/>
                </a:lnTo>
                <a:lnTo>
                  <a:pt x="0" y="12349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04460" y="6564034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5449107" y="1192068"/>
            <a:ext cx="8376265" cy="1201213"/>
            <a:chOff x="0" y="0"/>
            <a:chExt cx="2696799" cy="3867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96799" cy="386739"/>
            </a:xfrm>
            <a:custGeom>
              <a:avLst/>
              <a:gdLst/>
              <a:ahLst/>
              <a:cxnLst/>
              <a:rect r="r" b="b" t="t" l="l"/>
              <a:pathLst>
                <a:path h="386739" w="2696799">
                  <a:moveTo>
                    <a:pt x="92427" y="0"/>
                  </a:moveTo>
                  <a:lnTo>
                    <a:pt x="2604372" y="0"/>
                  </a:lnTo>
                  <a:cubicBezTo>
                    <a:pt x="2655418" y="0"/>
                    <a:pt x="2696799" y="41381"/>
                    <a:pt x="2696799" y="92427"/>
                  </a:cubicBezTo>
                  <a:lnTo>
                    <a:pt x="2696799" y="294312"/>
                  </a:lnTo>
                  <a:cubicBezTo>
                    <a:pt x="2696799" y="318825"/>
                    <a:pt x="2687061" y="342335"/>
                    <a:pt x="2669728" y="359668"/>
                  </a:cubicBezTo>
                  <a:cubicBezTo>
                    <a:pt x="2652394" y="377001"/>
                    <a:pt x="2628885" y="386739"/>
                    <a:pt x="2604372" y="386739"/>
                  </a:cubicBezTo>
                  <a:lnTo>
                    <a:pt x="92427" y="386739"/>
                  </a:lnTo>
                  <a:cubicBezTo>
                    <a:pt x="67914" y="386739"/>
                    <a:pt x="44405" y="377001"/>
                    <a:pt x="27071" y="359668"/>
                  </a:cubicBezTo>
                  <a:cubicBezTo>
                    <a:pt x="9738" y="342335"/>
                    <a:pt x="0" y="318825"/>
                    <a:pt x="0" y="294312"/>
                  </a:cubicBezTo>
                  <a:lnTo>
                    <a:pt x="0" y="92427"/>
                  </a:lnTo>
                  <a:cubicBezTo>
                    <a:pt x="0" y="67914"/>
                    <a:pt x="9738" y="44405"/>
                    <a:pt x="27071" y="27071"/>
                  </a:cubicBezTo>
                  <a:cubicBezTo>
                    <a:pt x="44405" y="9738"/>
                    <a:pt x="67914" y="0"/>
                    <a:pt x="92427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696799" cy="424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2291420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265421" y="4026693"/>
            <a:ext cx="11301259" cy="4252099"/>
          </a:xfrm>
          <a:custGeom>
            <a:avLst/>
            <a:gdLst/>
            <a:ahLst/>
            <a:cxnLst/>
            <a:rect r="r" b="b" t="t" l="l"/>
            <a:pathLst>
              <a:path h="4252099" w="11301259">
                <a:moveTo>
                  <a:pt x="0" y="0"/>
                </a:moveTo>
                <a:lnTo>
                  <a:pt x="11301259" y="0"/>
                </a:lnTo>
                <a:lnTo>
                  <a:pt x="11301259" y="4252098"/>
                </a:lnTo>
                <a:lnTo>
                  <a:pt x="0" y="425209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871345" y="1446555"/>
            <a:ext cx="7380623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8645" y="2321326"/>
            <a:ext cx="4100462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5871345" y="2705251"/>
            <a:ext cx="9356311" cy="9278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63"/>
              </a:lnSpc>
              <a:spcBef>
                <a:spcPct val="0"/>
              </a:spcBef>
            </a:pPr>
            <a:r>
              <a:rPr lang="en-US" b="true" sz="2688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Creating a table of statistics on the number of users and the number of transactions over the months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966627" y="3137753"/>
            <a:ext cx="683797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=&gt; RESULT: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4632661" y="6109503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04334" y="695105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074332" y="1028700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33705" y="6482562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5449107" y="1192068"/>
            <a:ext cx="7729750" cy="1201213"/>
            <a:chOff x="0" y="0"/>
            <a:chExt cx="2488649" cy="3867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88649" cy="386739"/>
            </a:xfrm>
            <a:custGeom>
              <a:avLst/>
              <a:gdLst/>
              <a:ahLst/>
              <a:cxnLst/>
              <a:rect r="r" b="b" t="t" l="l"/>
              <a:pathLst>
                <a:path h="386739" w="2488649">
                  <a:moveTo>
                    <a:pt x="100157" y="0"/>
                  </a:moveTo>
                  <a:lnTo>
                    <a:pt x="2388491" y="0"/>
                  </a:lnTo>
                  <a:cubicBezTo>
                    <a:pt x="2415055" y="0"/>
                    <a:pt x="2440530" y="10552"/>
                    <a:pt x="2459313" y="29335"/>
                  </a:cubicBezTo>
                  <a:cubicBezTo>
                    <a:pt x="2478096" y="48119"/>
                    <a:pt x="2488649" y="73594"/>
                    <a:pt x="2488649" y="100157"/>
                  </a:cubicBezTo>
                  <a:lnTo>
                    <a:pt x="2488649" y="286582"/>
                  </a:lnTo>
                  <a:cubicBezTo>
                    <a:pt x="2488649" y="313145"/>
                    <a:pt x="2478096" y="338621"/>
                    <a:pt x="2459313" y="357404"/>
                  </a:cubicBezTo>
                  <a:cubicBezTo>
                    <a:pt x="2440530" y="376187"/>
                    <a:pt x="2415055" y="386739"/>
                    <a:pt x="2388491" y="386739"/>
                  </a:cubicBezTo>
                  <a:lnTo>
                    <a:pt x="100157" y="386739"/>
                  </a:lnTo>
                  <a:cubicBezTo>
                    <a:pt x="73594" y="386739"/>
                    <a:pt x="48119" y="376187"/>
                    <a:pt x="29335" y="357404"/>
                  </a:cubicBezTo>
                  <a:cubicBezTo>
                    <a:pt x="10552" y="338621"/>
                    <a:pt x="0" y="313145"/>
                    <a:pt x="0" y="286582"/>
                  </a:cubicBezTo>
                  <a:lnTo>
                    <a:pt x="0" y="100157"/>
                  </a:lnTo>
                  <a:cubicBezTo>
                    <a:pt x="0" y="73594"/>
                    <a:pt x="10552" y="48119"/>
                    <a:pt x="29335" y="29335"/>
                  </a:cubicBezTo>
                  <a:cubicBezTo>
                    <a:pt x="48119" y="10552"/>
                    <a:pt x="73594" y="0"/>
                    <a:pt x="100157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488649" cy="424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2291420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524113" y="4440328"/>
            <a:ext cx="11791043" cy="3404664"/>
          </a:xfrm>
          <a:custGeom>
            <a:avLst/>
            <a:gdLst/>
            <a:ahLst/>
            <a:cxnLst/>
            <a:rect r="r" b="b" t="t" l="l"/>
            <a:pathLst>
              <a:path h="3404664" w="11791043">
                <a:moveTo>
                  <a:pt x="0" y="0"/>
                </a:moveTo>
                <a:lnTo>
                  <a:pt x="11791043" y="0"/>
                </a:lnTo>
                <a:lnTo>
                  <a:pt x="11791043" y="3404664"/>
                </a:lnTo>
                <a:lnTo>
                  <a:pt x="0" y="340466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871345" y="1446555"/>
            <a:ext cx="6959387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8645" y="2321326"/>
            <a:ext cx="4100462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616464" y="3350686"/>
            <a:ext cx="13297290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Creating a table of total revenue of Merchant_names over the months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6956" y="776577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579725" y="1158327"/>
            <a:ext cx="1619153" cy="1613266"/>
          </a:xfrm>
          <a:custGeom>
            <a:avLst/>
            <a:gdLst/>
            <a:ahLst/>
            <a:cxnLst/>
            <a:rect r="r" b="b" t="t" l="l"/>
            <a:pathLst>
              <a:path h="1613266" w="1619153">
                <a:moveTo>
                  <a:pt x="0" y="0"/>
                </a:moveTo>
                <a:lnTo>
                  <a:pt x="1619153" y="0"/>
                </a:lnTo>
                <a:lnTo>
                  <a:pt x="1619153" y="1613266"/>
                </a:lnTo>
                <a:lnTo>
                  <a:pt x="0" y="16132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04460" y="6564034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5449107" y="1570380"/>
            <a:ext cx="8154562" cy="1201213"/>
            <a:chOff x="0" y="0"/>
            <a:chExt cx="2625420" cy="3867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25420" cy="386739"/>
            </a:xfrm>
            <a:custGeom>
              <a:avLst/>
              <a:gdLst/>
              <a:ahLst/>
              <a:cxnLst/>
              <a:rect r="r" b="b" t="t" l="l"/>
              <a:pathLst>
                <a:path h="386739" w="2625420">
                  <a:moveTo>
                    <a:pt x="94940" y="0"/>
                  </a:moveTo>
                  <a:lnTo>
                    <a:pt x="2530480" y="0"/>
                  </a:lnTo>
                  <a:cubicBezTo>
                    <a:pt x="2555660" y="0"/>
                    <a:pt x="2579808" y="10003"/>
                    <a:pt x="2597613" y="27807"/>
                  </a:cubicBezTo>
                  <a:cubicBezTo>
                    <a:pt x="2615417" y="45612"/>
                    <a:pt x="2625420" y="69760"/>
                    <a:pt x="2625420" y="94940"/>
                  </a:cubicBezTo>
                  <a:lnTo>
                    <a:pt x="2625420" y="291799"/>
                  </a:lnTo>
                  <a:cubicBezTo>
                    <a:pt x="2625420" y="344233"/>
                    <a:pt x="2582914" y="386739"/>
                    <a:pt x="2530480" y="386739"/>
                  </a:cubicBezTo>
                  <a:lnTo>
                    <a:pt x="94940" y="386739"/>
                  </a:lnTo>
                  <a:cubicBezTo>
                    <a:pt x="42506" y="386739"/>
                    <a:pt x="0" y="344233"/>
                    <a:pt x="0" y="291799"/>
                  </a:cubicBezTo>
                  <a:lnTo>
                    <a:pt x="0" y="94940"/>
                  </a:lnTo>
                  <a:cubicBezTo>
                    <a:pt x="0" y="42506"/>
                    <a:pt x="42506" y="0"/>
                    <a:pt x="9494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625420" cy="424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6973" y="2961382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638814" y="6177254"/>
            <a:ext cx="12219652" cy="1099769"/>
          </a:xfrm>
          <a:custGeom>
            <a:avLst/>
            <a:gdLst/>
            <a:ahLst/>
            <a:cxnLst/>
            <a:rect r="r" b="b" t="t" l="l"/>
            <a:pathLst>
              <a:path h="1099769" w="12219652">
                <a:moveTo>
                  <a:pt x="0" y="0"/>
                </a:moveTo>
                <a:lnTo>
                  <a:pt x="12219651" y="0"/>
                </a:lnTo>
                <a:lnTo>
                  <a:pt x="12219651" y="1099769"/>
                </a:lnTo>
                <a:lnTo>
                  <a:pt x="0" y="109976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975597" y="1824867"/>
            <a:ext cx="6915047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6946" y="2837557"/>
            <a:ext cx="4100462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292243" y="4242876"/>
            <a:ext cx="11811880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Creating a table of total revenue of carriers over the months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638814" y="4976301"/>
            <a:ext cx="683797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=&gt; RESULT: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5008889" y="6055951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89" y="0"/>
                </a:lnTo>
                <a:lnTo>
                  <a:pt x="1189989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707369" y="1028700"/>
            <a:ext cx="1619153" cy="1613266"/>
          </a:xfrm>
          <a:custGeom>
            <a:avLst/>
            <a:gdLst/>
            <a:ahLst/>
            <a:cxnLst/>
            <a:rect r="r" b="b" t="t" l="l"/>
            <a:pathLst>
              <a:path h="1613266" w="1619153">
                <a:moveTo>
                  <a:pt x="0" y="0"/>
                </a:moveTo>
                <a:lnTo>
                  <a:pt x="1619153" y="0"/>
                </a:lnTo>
                <a:lnTo>
                  <a:pt x="1619153" y="1613266"/>
                </a:lnTo>
                <a:lnTo>
                  <a:pt x="0" y="161326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6956" y="776577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70934" y="952903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3"/>
                </a:lnTo>
                <a:lnTo>
                  <a:pt x="0" y="12349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33705" y="6623921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5449107" y="1192068"/>
            <a:ext cx="8376265" cy="1201213"/>
            <a:chOff x="0" y="0"/>
            <a:chExt cx="2696799" cy="3867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96799" cy="386739"/>
            </a:xfrm>
            <a:custGeom>
              <a:avLst/>
              <a:gdLst/>
              <a:ahLst/>
              <a:cxnLst/>
              <a:rect r="r" b="b" t="t" l="l"/>
              <a:pathLst>
                <a:path h="386739" w="2696799">
                  <a:moveTo>
                    <a:pt x="92427" y="0"/>
                  </a:moveTo>
                  <a:lnTo>
                    <a:pt x="2604372" y="0"/>
                  </a:lnTo>
                  <a:cubicBezTo>
                    <a:pt x="2655418" y="0"/>
                    <a:pt x="2696799" y="41381"/>
                    <a:pt x="2696799" y="92427"/>
                  </a:cubicBezTo>
                  <a:lnTo>
                    <a:pt x="2696799" y="294312"/>
                  </a:lnTo>
                  <a:cubicBezTo>
                    <a:pt x="2696799" y="318825"/>
                    <a:pt x="2687061" y="342335"/>
                    <a:pt x="2669728" y="359668"/>
                  </a:cubicBezTo>
                  <a:cubicBezTo>
                    <a:pt x="2652394" y="377001"/>
                    <a:pt x="2628885" y="386739"/>
                    <a:pt x="2604372" y="386739"/>
                  </a:cubicBezTo>
                  <a:lnTo>
                    <a:pt x="92427" y="386739"/>
                  </a:lnTo>
                  <a:cubicBezTo>
                    <a:pt x="67914" y="386739"/>
                    <a:pt x="44405" y="377001"/>
                    <a:pt x="27071" y="359668"/>
                  </a:cubicBezTo>
                  <a:cubicBezTo>
                    <a:pt x="9738" y="342335"/>
                    <a:pt x="0" y="318825"/>
                    <a:pt x="0" y="294312"/>
                  </a:cubicBezTo>
                  <a:lnTo>
                    <a:pt x="0" y="92427"/>
                  </a:lnTo>
                  <a:cubicBezTo>
                    <a:pt x="0" y="67914"/>
                    <a:pt x="9738" y="44405"/>
                    <a:pt x="27071" y="27071"/>
                  </a:cubicBezTo>
                  <a:cubicBezTo>
                    <a:pt x="44405" y="9738"/>
                    <a:pt x="67914" y="0"/>
                    <a:pt x="92427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696799" cy="424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2291420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830107" y="2526631"/>
            <a:ext cx="9960557" cy="5640166"/>
          </a:xfrm>
          <a:custGeom>
            <a:avLst/>
            <a:gdLst/>
            <a:ahLst/>
            <a:cxnLst/>
            <a:rect r="r" b="b" t="t" l="l"/>
            <a:pathLst>
              <a:path h="5640166" w="9960557">
                <a:moveTo>
                  <a:pt x="0" y="0"/>
                </a:moveTo>
                <a:lnTo>
                  <a:pt x="9960558" y="0"/>
                </a:lnTo>
                <a:lnTo>
                  <a:pt x="9960558" y="5640165"/>
                </a:lnTo>
                <a:lnTo>
                  <a:pt x="0" y="564016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871345" y="1446555"/>
            <a:ext cx="7314112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8645" y="2321326"/>
            <a:ext cx="4100462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894450" y="3330864"/>
            <a:ext cx="3332498" cy="30638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a table of total revenue of localities over the months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654989" y="827866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6956" y="776577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29630" y="776577"/>
            <a:ext cx="1727926" cy="1721643"/>
          </a:xfrm>
          <a:custGeom>
            <a:avLst/>
            <a:gdLst/>
            <a:ahLst/>
            <a:cxnLst/>
            <a:rect r="r" b="b" t="t" l="l"/>
            <a:pathLst>
              <a:path h="1721643" w="1727926">
                <a:moveTo>
                  <a:pt x="0" y="0"/>
                </a:moveTo>
                <a:lnTo>
                  <a:pt x="1727926" y="0"/>
                </a:lnTo>
                <a:lnTo>
                  <a:pt x="1727926" y="1721643"/>
                </a:lnTo>
                <a:lnTo>
                  <a:pt x="0" y="172164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33705" y="1102518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5449107" y="1570380"/>
            <a:ext cx="7973623" cy="1201213"/>
            <a:chOff x="0" y="0"/>
            <a:chExt cx="2567165" cy="3867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567165" cy="386739"/>
            </a:xfrm>
            <a:custGeom>
              <a:avLst/>
              <a:gdLst/>
              <a:ahLst/>
              <a:cxnLst/>
              <a:rect r="r" b="b" t="t" l="l"/>
              <a:pathLst>
                <a:path h="386739" w="2567165">
                  <a:moveTo>
                    <a:pt x="97094" y="0"/>
                  </a:moveTo>
                  <a:lnTo>
                    <a:pt x="2470071" y="0"/>
                  </a:lnTo>
                  <a:cubicBezTo>
                    <a:pt x="2495822" y="0"/>
                    <a:pt x="2520518" y="10230"/>
                    <a:pt x="2538727" y="28438"/>
                  </a:cubicBezTo>
                  <a:cubicBezTo>
                    <a:pt x="2556936" y="46647"/>
                    <a:pt x="2567165" y="71343"/>
                    <a:pt x="2567165" y="97094"/>
                  </a:cubicBezTo>
                  <a:lnTo>
                    <a:pt x="2567165" y="289645"/>
                  </a:lnTo>
                  <a:cubicBezTo>
                    <a:pt x="2567165" y="315396"/>
                    <a:pt x="2556936" y="340092"/>
                    <a:pt x="2538727" y="358301"/>
                  </a:cubicBezTo>
                  <a:cubicBezTo>
                    <a:pt x="2520518" y="376510"/>
                    <a:pt x="2495822" y="386739"/>
                    <a:pt x="2470071" y="386739"/>
                  </a:cubicBezTo>
                  <a:lnTo>
                    <a:pt x="97094" y="386739"/>
                  </a:lnTo>
                  <a:cubicBezTo>
                    <a:pt x="71343" y="386739"/>
                    <a:pt x="46647" y="376510"/>
                    <a:pt x="28438" y="358301"/>
                  </a:cubicBezTo>
                  <a:cubicBezTo>
                    <a:pt x="10230" y="340092"/>
                    <a:pt x="0" y="315396"/>
                    <a:pt x="0" y="289645"/>
                  </a:cubicBezTo>
                  <a:lnTo>
                    <a:pt x="0" y="97094"/>
                  </a:lnTo>
                  <a:cubicBezTo>
                    <a:pt x="0" y="71343"/>
                    <a:pt x="10230" y="46647"/>
                    <a:pt x="28438" y="28438"/>
                  </a:cubicBezTo>
                  <a:cubicBezTo>
                    <a:pt x="46647" y="10230"/>
                    <a:pt x="71343" y="0"/>
                    <a:pt x="97094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567165" cy="424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6973" y="2961382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847052" y="6099970"/>
            <a:ext cx="15546498" cy="1146554"/>
          </a:xfrm>
          <a:custGeom>
            <a:avLst/>
            <a:gdLst/>
            <a:ahLst/>
            <a:cxnLst/>
            <a:rect r="r" b="b" t="t" l="l"/>
            <a:pathLst>
              <a:path h="1146554" w="15546498">
                <a:moveTo>
                  <a:pt x="0" y="0"/>
                </a:moveTo>
                <a:lnTo>
                  <a:pt x="15546498" y="0"/>
                </a:lnTo>
                <a:lnTo>
                  <a:pt x="15546498" y="1146554"/>
                </a:lnTo>
                <a:lnTo>
                  <a:pt x="0" y="11465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975597" y="1824867"/>
            <a:ext cx="6981558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6946" y="2938803"/>
            <a:ext cx="4100462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356973" y="5309394"/>
            <a:ext cx="683797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=&gt; RESULT: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266427" y="4102893"/>
            <a:ext cx="13163958" cy="587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Create a table of total revenue of localities over the months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6956" y="776577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05620" y="925207"/>
            <a:ext cx="1473432" cy="1468074"/>
          </a:xfrm>
          <a:custGeom>
            <a:avLst/>
            <a:gdLst/>
            <a:ahLst/>
            <a:cxnLst/>
            <a:rect r="r" b="b" t="t" l="l"/>
            <a:pathLst>
              <a:path h="1468074" w="1473432">
                <a:moveTo>
                  <a:pt x="0" y="0"/>
                </a:moveTo>
                <a:lnTo>
                  <a:pt x="1473432" y="0"/>
                </a:lnTo>
                <a:lnTo>
                  <a:pt x="1473432" y="1468074"/>
                </a:lnTo>
                <a:lnTo>
                  <a:pt x="0" y="14680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33705" y="6482562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5449107" y="1192068"/>
            <a:ext cx="8727413" cy="1201213"/>
            <a:chOff x="0" y="0"/>
            <a:chExt cx="2809854" cy="3867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09853" cy="386739"/>
            </a:xfrm>
            <a:custGeom>
              <a:avLst/>
              <a:gdLst/>
              <a:ahLst/>
              <a:cxnLst/>
              <a:rect r="r" b="b" t="t" l="l"/>
              <a:pathLst>
                <a:path h="386739" w="2809853">
                  <a:moveTo>
                    <a:pt x="88708" y="0"/>
                  </a:moveTo>
                  <a:lnTo>
                    <a:pt x="2721145" y="0"/>
                  </a:lnTo>
                  <a:cubicBezTo>
                    <a:pt x="2770138" y="0"/>
                    <a:pt x="2809853" y="39716"/>
                    <a:pt x="2809853" y="88708"/>
                  </a:cubicBezTo>
                  <a:lnTo>
                    <a:pt x="2809853" y="298031"/>
                  </a:lnTo>
                  <a:cubicBezTo>
                    <a:pt x="2809853" y="347023"/>
                    <a:pt x="2770138" y="386739"/>
                    <a:pt x="2721145" y="386739"/>
                  </a:cubicBezTo>
                  <a:lnTo>
                    <a:pt x="88708" y="386739"/>
                  </a:lnTo>
                  <a:cubicBezTo>
                    <a:pt x="39716" y="386739"/>
                    <a:pt x="0" y="347023"/>
                    <a:pt x="0" y="298031"/>
                  </a:cubicBezTo>
                  <a:lnTo>
                    <a:pt x="0" y="88708"/>
                  </a:lnTo>
                  <a:cubicBezTo>
                    <a:pt x="0" y="39716"/>
                    <a:pt x="39716" y="0"/>
                    <a:pt x="88708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809854" cy="424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88673" y="2510653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280240" y="4246211"/>
            <a:ext cx="12391791" cy="3810476"/>
          </a:xfrm>
          <a:custGeom>
            <a:avLst/>
            <a:gdLst/>
            <a:ahLst/>
            <a:cxnLst/>
            <a:rect r="r" b="b" t="t" l="l"/>
            <a:pathLst>
              <a:path h="3810476" w="12391791">
                <a:moveTo>
                  <a:pt x="0" y="0"/>
                </a:moveTo>
                <a:lnTo>
                  <a:pt x="12391791" y="0"/>
                </a:lnTo>
                <a:lnTo>
                  <a:pt x="12391791" y="3810476"/>
                </a:lnTo>
                <a:lnTo>
                  <a:pt x="0" y="38104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871345" y="1446555"/>
            <a:ext cx="7447134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48645" y="2502576"/>
            <a:ext cx="4100462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-183944" y="3390166"/>
            <a:ext cx="16230600" cy="5803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Creating a table of new and current users over the months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5089062" y="6151449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611929" y="925207"/>
            <a:ext cx="1473432" cy="1468074"/>
          </a:xfrm>
          <a:custGeom>
            <a:avLst/>
            <a:gdLst/>
            <a:ahLst/>
            <a:cxnLst/>
            <a:rect r="r" b="b" t="t" l="l"/>
            <a:pathLst>
              <a:path h="1468074" w="1473432">
                <a:moveTo>
                  <a:pt x="0" y="0"/>
                </a:moveTo>
                <a:lnTo>
                  <a:pt x="1473432" y="0"/>
                </a:lnTo>
                <a:lnTo>
                  <a:pt x="1473432" y="1468074"/>
                </a:lnTo>
                <a:lnTo>
                  <a:pt x="0" y="146807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6956" y="776577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54089" y="1028700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33705" y="6008380"/>
            <a:ext cx="1460745" cy="2997797"/>
          </a:xfrm>
          <a:custGeom>
            <a:avLst/>
            <a:gdLst/>
            <a:ahLst/>
            <a:cxnLst/>
            <a:rect r="r" b="b" t="t" l="l"/>
            <a:pathLst>
              <a:path h="2997797" w="1460745">
                <a:moveTo>
                  <a:pt x="0" y="0"/>
                </a:moveTo>
                <a:lnTo>
                  <a:pt x="1460745" y="0"/>
                </a:lnTo>
                <a:lnTo>
                  <a:pt x="1460745" y="2997797"/>
                </a:lnTo>
                <a:lnTo>
                  <a:pt x="0" y="29977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5449107" y="1570380"/>
            <a:ext cx="8376265" cy="1201213"/>
            <a:chOff x="0" y="0"/>
            <a:chExt cx="2696799" cy="3867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696799" cy="386739"/>
            </a:xfrm>
            <a:custGeom>
              <a:avLst/>
              <a:gdLst/>
              <a:ahLst/>
              <a:cxnLst/>
              <a:rect r="r" b="b" t="t" l="l"/>
              <a:pathLst>
                <a:path h="386739" w="2696799">
                  <a:moveTo>
                    <a:pt x="92427" y="0"/>
                  </a:moveTo>
                  <a:lnTo>
                    <a:pt x="2604372" y="0"/>
                  </a:lnTo>
                  <a:cubicBezTo>
                    <a:pt x="2655418" y="0"/>
                    <a:pt x="2696799" y="41381"/>
                    <a:pt x="2696799" y="92427"/>
                  </a:cubicBezTo>
                  <a:lnTo>
                    <a:pt x="2696799" y="294312"/>
                  </a:lnTo>
                  <a:cubicBezTo>
                    <a:pt x="2696799" y="318825"/>
                    <a:pt x="2687061" y="342335"/>
                    <a:pt x="2669728" y="359668"/>
                  </a:cubicBezTo>
                  <a:cubicBezTo>
                    <a:pt x="2652394" y="377001"/>
                    <a:pt x="2628885" y="386739"/>
                    <a:pt x="2604372" y="386739"/>
                  </a:cubicBezTo>
                  <a:lnTo>
                    <a:pt x="92427" y="386739"/>
                  </a:lnTo>
                  <a:cubicBezTo>
                    <a:pt x="67914" y="386739"/>
                    <a:pt x="44405" y="377001"/>
                    <a:pt x="27071" y="359668"/>
                  </a:cubicBezTo>
                  <a:cubicBezTo>
                    <a:pt x="9738" y="342335"/>
                    <a:pt x="0" y="318825"/>
                    <a:pt x="0" y="294312"/>
                  </a:cubicBezTo>
                  <a:lnTo>
                    <a:pt x="0" y="92427"/>
                  </a:lnTo>
                  <a:cubicBezTo>
                    <a:pt x="0" y="67914"/>
                    <a:pt x="9738" y="44405"/>
                    <a:pt x="27071" y="27071"/>
                  </a:cubicBezTo>
                  <a:cubicBezTo>
                    <a:pt x="44405" y="9738"/>
                    <a:pt x="67914" y="0"/>
                    <a:pt x="92427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696799" cy="424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56973" y="2961382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361255" y="4515894"/>
            <a:ext cx="11301259" cy="3602276"/>
          </a:xfrm>
          <a:custGeom>
            <a:avLst/>
            <a:gdLst/>
            <a:ahLst/>
            <a:cxnLst/>
            <a:rect r="r" b="b" t="t" l="l"/>
            <a:pathLst>
              <a:path h="3602276" w="11301259">
                <a:moveTo>
                  <a:pt x="0" y="0"/>
                </a:moveTo>
                <a:lnTo>
                  <a:pt x="11301259" y="0"/>
                </a:lnTo>
                <a:lnTo>
                  <a:pt x="11301259" y="3602276"/>
                </a:lnTo>
                <a:lnTo>
                  <a:pt x="0" y="360227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5975597" y="1824867"/>
            <a:ext cx="7447134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516946" y="2938803"/>
            <a:ext cx="4100462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921951" y="3830093"/>
            <a:ext cx="683797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=&gt; RESULT: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247582" y="2921090"/>
            <a:ext cx="8648359" cy="11804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  <a:spcBef>
                <a:spcPct val="0"/>
              </a:spcBef>
            </a:pPr>
            <a:r>
              <a:rPr lang="en-US" b="true" sz="33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Creating a table of new and current users over the months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14932805" y="5553849"/>
            <a:ext cx="1460745" cy="2997797"/>
          </a:xfrm>
          <a:custGeom>
            <a:avLst/>
            <a:gdLst/>
            <a:ahLst/>
            <a:cxnLst/>
            <a:rect r="r" b="b" t="t" l="l"/>
            <a:pathLst>
              <a:path h="2997797" w="1460745">
                <a:moveTo>
                  <a:pt x="0" y="0"/>
                </a:moveTo>
                <a:lnTo>
                  <a:pt x="1460745" y="0"/>
                </a:lnTo>
                <a:lnTo>
                  <a:pt x="1460745" y="2997797"/>
                </a:lnTo>
                <a:lnTo>
                  <a:pt x="0" y="29977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737242" y="1028700"/>
            <a:ext cx="1369561" cy="1364581"/>
          </a:xfrm>
          <a:custGeom>
            <a:avLst/>
            <a:gdLst/>
            <a:ahLst/>
            <a:cxnLst/>
            <a:rect r="r" b="b" t="t" l="l"/>
            <a:pathLst>
              <a:path h="1364581" w="1369561">
                <a:moveTo>
                  <a:pt x="0" y="0"/>
                </a:moveTo>
                <a:lnTo>
                  <a:pt x="1369561" y="0"/>
                </a:lnTo>
                <a:lnTo>
                  <a:pt x="1369561" y="1364581"/>
                </a:lnTo>
                <a:lnTo>
                  <a:pt x="0" y="13645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60192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124383"/>
            <a:ext cx="17475022" cy="9162492"/>
            <a:chOff x="0" y="0"/>
            <a:chExt cx="4602475" cy="24131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02475" cy="2413167"/>
            </a:xfrm>
            <a:custGeom>
              <a:avLst/>
              <a:gdLst/>
              <a:ahLst/>
              <a:cxnLst/>
              <a:rect r="r" b="b" t="t" l="l"/>
              <a:pathLst>
                <a:path h="2413167" w="4602475">
                  <a:moveTo>
                    <a:pt x="27468" y="0"/>
                  </a:moveTo>
                  <a:lnTo>
                    <a:pt x="4575007" y="0"/>
                  </a:lnTo>
                  <a:cubicBezTo>
                    <a:pt x="4590177" y="0"/>
                    <a:pt x="4602475" y="12298"/>
                    <a:pt x="4602475" y="27468"/>
                  </a:cubicBezTo>
                  <a:lnTo>
                    <a:pt x="4602475" y="2385699"/>
                  </a:lnTo>
                  <a:cubicBezTo>
                    <a:pt x="4602475" y="2400869"/>
                    <a:pt x="4590177" y="2413167"/>
                    <a:pt x="4575007" y="2413167"/>
                  </a:cubicBezTo>
                  <a:lnTo>
                    <a:pt x="27468" y="2413167"/>
                  </a:lnTo>
                  <a:cubicBezTo>
                    <a:pt x="12298" y="2413167"/>
                    <a:pt x="0" y="2400869"/>
                    <a:pt x="0" y="2385699"/>
                  </a:cubicBezTo>
                  <a:lnTo>
                    <a:pt x="0" y="27468"/>
                  </a:lnTo>
                  <a:cubicBezTo>
                    <a:pt x="0" y="12298"/>
                    <a:pt x="12298" y="0"/>
                    <a:pt x="27468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602475" cy="24512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879535" y="8066771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8970" y="776577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0" y="0"/>
                </a:lnTo>
                <a:lnTo>
                  <a:pt x="1239460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648430" y="1888578"/>
            <a:ext cx="14309498" cy="5768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47"/>
              </a:lnSpc>
            </a:pPr>
            <a:r>
              <a:rPr lang="en-US" b="true" sz="3868" spc="65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I. The introduction of topic:</a:t>
            </a:r>
            <a:r>
              <a:rPr lang="en-US" b="true" sz="3868" i="true" spc="65">
                <a:solidFill>
                  <a:srgbClr val="424242"/>
                </a:solidFill>
                <a:latin typeface="Alegreya Sans Bold Italics"/>
                <a:ea typeface="Alegreya Sans Bold Italics"/>
                <a:cs typeface="Alegreya Sans Bold Italics"/>
                <a:sym typeface="Alegreya Sans Bold Italics"/>
              </a:rPr>
              <a:t> </a:t>
            </a:r>
            <a:r>
              <a:rPr lang="en-US" sz="3868" i="true" spc="65">
                <a:solidFill>
                  <a:srgbClr val="424242"/>
                </a:solidFill>
                <a:latin typeface="Alegreya Sans Italics"/>
                <a:ea typeface="Alegreya Sans Italics"/>
                <a:cs typeface="Alegreya Sans Italics"/>
                <a:sym typeface="Alegreya Sans Italics"/>
              </a:rPr>
              <a:t>Showing information provided by the topic and requirements that the topic asks</a:t>
            </a:r>
          </a:p>
          <a:p>
            <a:pPr algn="just">
              <a:lnSpc>
                <a:spcPts val="5647"/>
              </a:lnSpc>
            </a:pPr>
          </a:p>
          <a:p>
            <a:pPr algn="just">
              <a:lnSpc>
                <a:spcPts val="5647"/>
              </a:lnSpc>
            </a:pPr>
            <a:r>
              <a:rPr lang="en-US" b="true" sz="3868" spc="65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II. </a:t>
            </a:r>
            <a:r>
              <a:rPr lang="en-US" b="true" sz="3868" spc="65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the topic and achieved results:</a:t>
            </a:r>
            <a:r>
              <a:rPr lang="en-US" b="true" sz="3868" i="true" spc="65">
                <a:solidFill>
                  <a:srgbClr val="424242"/>
                </a:solidFill>
                <a:latin typeface="Alegreya Sans Bold Italics"/>
                <a:ea typeface="Alegreya Sans Bold Italics"/>
                <a:cs typeface="Alegreya Sans Bold Italics"/>
                <a:sym typeface="Alegreya Sans Bold Italics"/>
              </a:rPr>
              <a:t> </a:t>
            </a:r>
            <a:r>
              <a:rPr lang="en-US" sz="3868" i="true" spc="65">
                <a:solidFill>
                  <a:srgbClr val="424242"/>
                </a:solidFill>
                <a:latin typeface="Alegreya Sans Italics"/>
                <a:ea typeface="Alegreya Sans Italics"/>
                <a:cs typeface="Alegreya Sans Italics"/>
                <a:sym typeface="Alegreya Sans Italics"/>
              </a:rPr>
              <a:t>Doing data reprocessing and tasks in Part A, Part B belonging to the Requirements asked by the topic</a:t>
            </a:r>
          </a:p>
          <a:p>
            <a:pPr algn="just">
              <a:lnSpc>
                <a:spcPts val="5647"/>
              </a:lnSpc>
            </a:pPr>
          </a:p>
          <a:p>
            <a:pPr algn="just">
              <a:lnSpc>
                <a:spcPts val="5647"/>
              </a:lnSpc>
            </a:pPr>
            <a:r>
              <a:rPr lang="en-US" b="true" sz="3868" spc="65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III. </a:t>
            </a:r>
            <a:r>
              <a:rPr lang="en-US" b="true" sz="3868" spc="65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Conclusions and  learnt lessons:</a:t>
            </a:r>
            <a:r>
              <a:rPr lang="en-US" b="true" sz="3868" i="true" spc="65">
                <a:solidFill>
                  <a:srgbClr val="424242"/>
                </a:solidFill>
                <a:latin typeface="Alegreya Sans Bold Italics"/>
                <a:ea typeface="Alegreya Sans Bold Italics"/>
                <a:cs typeface="Alegreya Sans Bold Italics"/>
                <a:sym typeface="Alegreya Sans Bold Italics"/>
              </a:rPr>
              <a:t> </a:t>
            </a:r>
            <a:r>
              <a:rPr lang="en-US" sz="3868" i="true" spc="65">
                <a:solidFill>
                  <a:srgbClr val="424242"/>
                </a:solidFill>
                <a:latin typeface="Alegreya Sans Italics"/>
                <a:ea typeface="Alegreya Sans Italics"/>
                <a:cs typeface="Alegreya Sans Italics"/>
                <a:sym typeface="Alegreya Sans Italics"/>
              </a:rPr>
              <a:t>Answering questions in Part C of the Requirements asked by the topic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37110" y="493730"/>
            <a:ext cx="13605226" cy="1236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62"/>
              </a:lnSpc>
              <a:spcBef>
                <a:spcPct val="0"/>
              </a:spcBef>
            </a:pPr>
            <a:r>
              <a:rPr lang="en-US" sz="7187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Contents in the presentation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5460952" y="247448"/>
            <a:ext cx="2381480" cy="1783945"/>
          </a:xfrm>
          <a:custGeom>
            <a:avLst/>
            <a:gdLst/>
            <a:ahLst/>
            <a:cxnLst/>
            <a:rect r="r" b="b" t="t" l="l"/>
            <a:pathLst>
              <a:path h="1783945" w="2381480">
                <a:moveTo>
                  <a:pt x="0" y="0"/>
                </a:moveTo>
                <a:lnTo>
                  <a:pt x="2381481" y="0"/>
                </a:lnTo>
                <a:lnTo>
                  <a:pt x="2381481" y="1783945"/>
                </a:lnTo>
                <a:lnTo>
                  <a:pt x="0" y="178394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264630" y="7877018"/>
            <a:ext cx="1276562" cy="1409857"/>
          </a:xfrm>
          <a:custGeom>
            <a:avLst/>
            <a:gdLst/>
            <a:ahLst/>
            <a:cxnLst/>
            <a:rect r="r" b="b" t="t" l="l"/>
            <a:pathLst>
              <a:path h="1409857" w="1276562">
                <a:moveTo>
                  <a:pt x="0" y="0"/>
                </a:moveTo>
                <a:lnTo>
                  <a:pt x="1276561" y="0"/>
                </a:lnTo>
                <a:lnTo>
                  <a:pt x="1276561" y="1409857"/>
                </a:lnTo>
                <a:lnTo>
                  <a:pt x="0" y="140985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6956" y="776577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18095" y="936033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3"/>
                </a:lnTo>
                <a:lnTo>
                  <a:pt x="0" y="12349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603211" y="5753204"/>
            <a:ext cx="1490869" cy="3059620"/>
          </a:xfrm>
          <a:custGeom>
            <a:avLst/>
            <a:gdLst/>
            <a:ahLst/>
            <a:cxnLst/>
            <a:rect r="r" b="b" t="t" l="l"/>
            <a:pathLst>
              <a:path h="3059620" w="1490869">
                <a:moveTo>
                  <a:pt x="0" y="0"/>
                </a:moveTo>
                <a:lnTo>
                  <a:pt x="1490869" y="0"/>
                </a:lnTo>
                <a:lnTo>
                  <a:pt x="1490869" y="3059620"/>
                </a:lnTo>
                <a:lnTo>
                  <a:pt x="0" y="305962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188673" y="969773"/>
            <a:ext cx="7253583" cy="963088"/>
            <a:chOff x="0" y="0"/>
            <a:chExt cx="2335343" cy="31007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35343" cy="310073"/>
            </a:xfrm>
            <a:custGeom>
              <a:avLst/>
              <a:gdLst/>
              <a:ahLst/>
              <a:cxnLst/>
              <a:rect r="r" b="b" t="t" l="l"/>
              <a:pathLst>
                <a:path h="310073" w="2335343">
                  <a:moveTo>
                    <a:pt x="106732" y="0"/>
                  </a:moveTo>
                  <a:lnTo>
                    <a:pt x="2228611" y="0"/>
                  </a:lnTo>
                  <a:cubicBezTo>
                    <a:pt x="2256918" y="0"/>
                    <a:pt x="2284066" y="11245"/>
                    <a:pt x="2304082" y="31261"/>
                  </a:cubicBezTo>
                  <a:cubicBezTo>
                    <a:pt x="2324098" y="51277"/>
                    <a:pt x="2335343" y="78425"/>
                    <a:pt x="2335343" y="106732"/>
                  </a:cubicBezTo>
                  <a:lnTo>
                    <a:pt x="2335343" y="203341"/>
                  </a:lnTo>
                  <a:cubicBezTo>
                    <a:pt x="2335343" y="231648"/>
                    <a:pt x="2324098" y="258796"/>
                    <a:pt x="2304082" y="278812"/>
                  </a:cubicBezTo>
                  <a:cubicBezTo>
                    <a:pt x="2284066" y="298828"/>
                    <a:pt x="2256918" y="310073"/>
                    <a:pt x="2228611" y="310073"/>
                  </a:cubicBezTo>
                  <a:lnTo>
                    <a:pt x="106732" y="310073"/>
                  </a:lnTo>
                  <a:cubicBezTo>
                    <a:pt x="78425" y="310073"/>
                    <a:pt x="51277" y="298828"/>
                    <a:pt x="31261" y="278812"/>
                  </a:cubicBezTo>
                  <a:cubicBezTo>
                    <a:pt x="11245" y="258796"/>
                    <a:pt x="0" y="231648"/>
                    <a:pt x="0" y="203341"/>
                  </a:cubicBezTo>
                  <a:lnTo>
                    <a:pt x="0" y="106732"/>
                  </a:lnTo>
                  <a:cubicBezTo>
                    <a:pt x="0" y="78425"/>
                    <a:pt x="11245" y="51277"/>
                    <a:pt x="31261" y="31261"/>
                  </a:cubicBezTo>
                  <a:cubicBezTo>
                    <a:pt x="51277" y="11245"/>
                    <a:pt x="78425" y="0"/>
                    <a:pt x="106732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35343" cy="3481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884565" y="1235398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780367" y="3380662"/>
            <a:ext cx="8208396" cy="5397020"/>
          </a:xfrm>
          <a:custGeom>
            <a:avLst/>
            <a:gdLst/>
            <a:ahLst/>
            <a:cxnLst/>
            <a:rect r="r" b="b" t="t" l="l"/>
            <a:pathLst>
              <a:path h="5397020" w="8208396">
                <a:moveTo>
                  <a:pt x="0" y="0"/>
                </a:moveTo>
                <a:lnTo>
                  <a:pt x="8208396" y="0"/>
                </a:lnTo>
                <a:lnTo>
                  <a:pt x="8208396" y="5397020"/>
                </a:lnTo>
                <a:lnTo>
                  <a:pt x="0" y="539702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48645" y="1111573"/>
            <a:ext cx="7012044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44538" y="1224260"/>
            <a:ext cx="4100462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018808" y="2123361"/>
            <a:ext cx="13155085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Drawing </a:t>
            </a:r>
            <a:r>
              <a:rPr lang="en-US" b="true" sz="29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Bar chart with line combination showing total number of distinct users and transactions over months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-183944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6956" y="776577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54089" y="1159015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33705" y="6623921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028700" y="1028700"/>
            <a:ext cx="7536227" cy="1201213"/>
            <a:chOff x="0" y="0"/>
            <a:chExt cx="2426343" cy="38673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26343" cy="386739"/>
            </a:xfrm>
            <a:custGeom>
              <a:avLst/>
              <a:gdLst/>
              <a:ahLst/>
              <a:cxnLst/>
              <a:rect r="r" b="b" t="t" l="l"/>
              <a:pathLst>
                <a:path h="386739" w="2426343">
                  <a:moveTo>
                    <a:pt x="102729" y="0"/>
                  </a:moveTo>
                  <a:lnTo>
                    <a:pt x="2323613" y="0"/>
                  </a:lnTo>
                  <a:cubicBezTo>
                    <a:pt x="2350859" y="0"/>
                    <a:pt x="2376989" y="10823"/>
                    <a:pt x="2396254" y="30089"/>
                  </a:cubicBezTo>
                  <a:cubicBezTo>
                    <a:pt x="2415520" y="49354"/>
                    <a:pt x="2426343" y="75484"/>
                    <a:pt x="2426343" y="102729"/>
                  </a:cubicBezTo>
                  <a:lnTo>
                    <a:pt x="2426343" y="284010"/>
                  </a:lnTo>
                  <a:cubicBezTo>
                    <a:pt x="2426343" y="311255"/>
                    <a:pt x="2415520" y="337385"/>
                    <a:pt x="2396254" y="356650"/>
                  </a:cubicBezTo>
                  <a:cubicBezTo>
                    <a:pt x="2376989" y="375916"/>
                    <a:pt x="2350859" y="386739"/>
                    <a:pt x="2323613" y="386739"/>
                  </a:cubicBezTo>
                  <a:lnTo>
                    <a:pt x="102729" y="386739"/>
                  </a:lnTo>
                  <a:cubicBezTo>
                    <a:pt x="75484" y="386739"/>
                    <a:pt x="49354" y="375916"/>
                    <a:pt x="30089" y="356650"/>
                  </a:cubicBezTo>
                  <a:cubicBezTo>
                    <a:pt x="10823" y="337385"/>
                    <a:pt x="0" y="311255"/>
                    <a:pt x="0" y="284010"/>
                  </a:cubicBezTo>
                  <a:lnTo>
                    <a:pt x="0" y="102729"/>
                  </a:lnTo>
                  <a:cubicBezTo>
                    <a:pt x="0" y="75484"/>
                    <a:pt x="10823" y="49354"/>
                    <a:pt x="30089" y="30089"/>
                  </a:cubicBezTo>
                  <a:cubicBezTo>
                    <a:pt x="49354" y="10823"/>
                    <a:pt x="75484" y="0"/>
                    <a:pt x="102729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426343" cy="4248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984027" y="1441510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284819" y="3961666"/>
            <a:ext cx="13257517" cy="4292121"/>
          </a:xfrm>
          <a:custGeom>
            <a:avLst/>
            <a:gdLst/>
            <a:ahLst/>
            <a:cxnLst/>
            <a:rect r="r" b="b" t="t" l="l"/>
            <a:pathLst>
              <a:path h="4292121" w="13257517">
                <a:moveTo>
                  <a:pt x="0" y="0"/>
                </a:moveTo>
                <a:lnTo>
                  <a:pt x="13257517" y="0"/>
                </a:lnTo>
                <a:lnTo>
                  <a:pt x="13257517" y="4292121"/>
                </a:lnTo>
                <a:lnTo>
                  <a:pt x="0" y="429212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92039" y="1317685"/>
            <a:ext cx="6991350" cy="568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1446555"/>
            <a:ext cx="4100462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125787" y="2390040"/>
            <a:ext cx="13155085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Drawing </a:t>
            </a:r>
            <a:r>
              <a:rPr lang="en-US" b="true" sz="29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Bar chart with line combination showing total number of distinct users and transactions over months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8803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80872" y="1381310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3"/>
                </a:lnTo>
                <a:lnTo>
                  <a:pt x="0" y="12349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299455" y="6816157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243282" y="1328823"/>
            <a:ext cx="7138716" cy="740607"/>
            <a:chOff x="0" y="0"/>
            <a:chExt cx="2298361" cy="23844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98361" cy="238444"/>
            </a:xfrm>
            <a:custGeom>
              <a:avLst/>
              <a:gdLst/>
              <a:ahLst/>
              <a:cxnLst/>
              <a:rect r="r" b="b" t="t" l="l"/>
              <a:pathLst>
                <a:path h="238444" w="2298361">
                  <a:moveTo>
                    <a:pt x="108450" y="0"/>
                  </a:moveTo>
                  <a:lnTo>
                    <a:pt x="2189911" y="0"/>
                  </a:lnTo>
                  <a:cubicBezTo>
                    <a:pt x="2249807" y="0"/>
                    <a:pt x="2298361" y="48555"/>
                    <a:pt x="2298361" y="108450"/>
                  </a:cubicBezTo>
                  <a:lnTo>
                    <a:pt x="2298361" y="129994"/>
                  </a:lnTo>
                  <a:cubicBezTo>
                    <a:pt x="2298361" y="189889"/>
                    <a:pt x="2249807" y="238444"/>
                    <a:pt x="2189911" y="238444"/>
                  </a:cubicBezTo>
                  <a:lnTo>
                    <a:pt x="108450" y="238444"/>
                  </a:lnTo>
                  <a:cubicBezTo>
                    <a:pt x="48555" y="238444"/>
                    <a:pt x="0" y="189889"/>
                    <a:pt x="0" y="129994"/>
                  </a:cubicBezTo>
                  <a:lnTo>
                    <a:pt x="0" y="108450"/>
                  </a:lnTo>
                  <a:cubicBezTo>
                    <a:pt x="0" y="48555"/>
                    <a:pt x="48555" y="0"/>
                    <a:pt x="1084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98361" cy="27654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824055" y="1328823"/>
            <a:ext cx="4575599" cy="669963"/>
            <a:chOff x="0" y="0"/>
            <a:chExt cx="1473147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73147" cy="215699"/>
            </a:xfrm>
            <a:custGeom>
              <a:avLst/>
              <a:gdLst/>
              <a:ahLst/>
              <a:cxnLst/>
              <a:rect r="r" b="b" t="t" l="l"/>
              <a:pathLst>
                <a:path h="215699" w="1473147">
                  <a:moveTo>
                    <a:pt x="107850" y="0"/>
                  </a:moveTo>
                  <a:lnTo>
                    <a:pt x="1365297" y="0"/>
                  </a:lnTo>
                  <a:cubicBezTo>
                    <a:pt x="1393901" y="0"/>
                    <a:pt x="1421333" y="11363"/>
                    <a:pt x="1441559" y="31588"/>
                  </a:cubicBezTo>
                  <a:cubicBezTo>
                    <a:pt x="1461785" y="51814"/>
                    <a:pt x="1473147" y="79246"/>
                    <a:pt x="1473147" y="107850"/>
                  </a:cubicBezTo>
                  <a:lnTo>
                    <a:pt x="1473147" y="107850"/>
                  </a:lnTo>
                  <a:cubicBezTo>
                    <a:pt x="1473147" y="136453"/>
                    <a:pt x="1461785" y="163885"/>
                    <a:pt x="1441559" y="184111"/>
                  </a:cubicBezTo>
                  <a:cubicBezTo>
                    <a:pt x="1421333" y="204337"/>
                    <a:pt x="1393901" y="215699"/>
                    <a:pt x="1365297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73147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493371" y="3269581"/>
            <a:ext cx="11301259" cy="5636503"/>
          </a:xfrm>
          <a:custGeom>
            <a:avLst/>
            <a:gdLst/>
            <a:ahLst/>
            <a:cxnLst/>
            <a:rect r="r" b="b" t="t" l="l"/>
            <a:pathLst>
              <a:path h="5636503" w="11301259">
                <a:moveTo>
                  <a:pt x="0" y="0"/>
                </a:moveTo>
                <a:lnTo>
                  <a:pt x="11301258" y="0"/>
                </a:lnTo>
                <a:lnTo>
                  <a:pt x="11301258" y="5636503"/>
                </a:lnTo>
                <a:lnTo>
                  <a:pt x="0" y="56365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243282" y="1358583"/>
            <a:ext cx="7138716" cy="546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987"/>
              </a:lnSpc>
              <a:spcBef>
                <a:spcPct val="0"/>
              </a:spcBef>
            </a:pPr>
            <a:r>
              <a:rPr lang="en-US" b="true" sz="2848" spc="22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1299504"/>
            <a:ext cx="4100462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125787" y="2250406"/>
            <a:ext cx="13155085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Drawing </a:t>
            </a:r>
            <a:r>
              <a:rPr lang="en-US" b="true" sz="29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Bar chart with line combination showing total number of distinct users and transactions over months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319586" y="3446492"/>
            <a:ext cx="683797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=&gt; RESULT:</a:t>
            </a:r>
          </a:p>
        </p:txBody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6956" y="776577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54089" y="996202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33705" y="6482562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028700" y="1096454"/>
            <a:ext cx="5911785" cy="1134702"/>
            <a:chOff x="0" y="0"/>
            <a:chExt cx="1903342" cy="3653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03342" cy="365325"/>
            </a:xfrm>
            <a:custGeom>
              <a:avLst/>
              <a:gdLst/>
              <a:ahLst/>
              <a:cxnLst/>
              <a:rect r="r" b="b" t="t" l="l"/>
              <a:pathLst>
                <a:path h="365325" w="1903342">
                  <a:moveTo>
                    <a:pt x="130957" y="0"/>
                  </a:moveTo>
                  <a:lnTo>
                    <a:pt x="1772385" y="0"/>
                  </a:lnTo>
                  <a:cubicBezTo>
                    <a:pt x="1807117" y="0"/>
                    <a:pt x="1840426" y="13797"/>
                    <a:pt x="1864985" y="38357"/>
                  </a:cubicBezTo>
                  <a:cubicBezTo>
                    <a:pt x="1889545" y="62916"/>
                    <a:pt x="1903342" y="96225"/>
                    <a:pt x="1903342" y="130957"/>
                  </a:cubicBezTo>
                  <a:lnTo>
                    <a:pt x="1903342" y="234368"/>
                  </a:lnTo>
                  <a:cubicBezTo>
                    <a:pt x="1903342" y="306694"/>
                    <a:pt x="1844710" y="365325"/>
                    <a:pt x="1772385" y="365325"/>
                  </a:cubicBezTo>
                  <a:lnTo>
                    <a:pt x="130957" y="365325"/>
                  </a:lnTo>
                  <a:cubicBezTo>
                    <a:pt x="96225" y="365325"/>
                    <a:pt x="62916" y="351528"/>
                    <a:pt x="38357" y="326969"/>
                  </a:cubicBezTo>
                  <a:cubicBezTo>
                    <a:pt x="13797" y="302410"/>
                    <a:pt x="0" y="269100"/>
                    <a:pt x="0" y="234368"/>
                  </a:cubicBezTo>
                  <a:lnTo>
                    <a:pt x="0" y="130957"/>
                  </a:lnTo>
                  <a:cubicBezTo>
                    <a:pt x="0" y="96225"/>
                    <a:pt x="13797" y="62916"/>
                    <a:pt x="38357" y="38357"/>
                  </a:cubicBezTo>
                  <a:cubicBezTo>
                    <a:pt x="62916" y="13797"/>
                    <a:pt x="96225" y="0"/>
                    <a:pt x="130957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1903342" cy="40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476969" y="1137349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733063" y="2302237"/>
            <a:ext cx="10809273" cy="5891054"/>
          </a:xfrm>
          <a:custGeom>
            <a:avLst/>
            <a:gdLst/>
            <a:ahLst/>
            <a:cxnLst/>
            <a:rect r="r" b="b" t="t" l="l"/>
            <a:pathLst>
              <a:path h="5891054" w="10809273">
                <a:moveTo>
                  <a:pt x="0" y="0"/>
                </a:moveTo>
                <a:lnTo>
                  <a:pt x="10809273" y="0"/>
                </a:lnTo>
                <a:lnTo>
                  <a:pt x="10809273" y="5891054"/>
                </a:lnTo>
                <a:lnTo>
                  <a:pt x="0" y="58910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28700" y="1377081"/>
            <a:ext cx="6072575" cy="47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7"/>
              </a:lnSpc>
              <a:spcBef>
                <a:spcPct val="0"/>
              </a:spcBef>
            </a:pPr>
            <a:r>
              <a:rPr lang="en-US" b="true" sz="2548" spc="20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in Excel file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537175" y="1143266"/>
            <a:ext cx="4299995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056780" y="2514600"/>
            <a:ext cx="2136448" cy="521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Drawing a combined bar chart showing the number of new and returning users over the months</a:t>
            </a:r>
          </a:p>
        </p:txBody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6956" y="776577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54089" y="1046328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67100" y="6482562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89" y="0"/>
                </a:lnTo>
                <a:lnTo>
                  <a:pt x="1189989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028700" y="1096454"/>
            <a:ext cx="7327427" cy="1134702"/>
            <a:chOff x="0" y="0"/>
            <a:chExt cx="2359118" cy="3653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59118" cy="365325"/>
            </a:xfrm>
            <a:custGeom>
              <a:avLst/>
              <a:gdLst/>
              <a:ahLst/>
              <a:cxnLst/>
              <a:rect r="r" b="b" t="t" l="l"/>
              <a:pathLst>
                <a:path h="365325" w="2359118">
                  <a:moveTo>
                    <a:pt x="105657" y="0"/>
                  </a:moveTo>
                  <a:lnTo>
                    <a:pt x="2253461" y="0"/>
                  </a:lnTo>
                  <a:cubicBezTo>
                    <a:pt x="2311814" y="0"/>
                    <a:pt x="2359118" y="47304"/>
                    <a:pt x="2359118" y="105657"/>
                  </a:cubicBezTo>
                  <a:lnTo>
                    <a:pt x="2359118" y="259669"/>
                  </a:lnTo>
                  <a:cubicBezTo>
                    <a:pt x="2359118" y="318021"/>
                    <a:pt x="2311814" y="365325"/>
                    <a:pt x="2253461" y="365325"/>
                  </a:cubicBezTo>
                  <a:lnTo>
                    <a:pt x="105657" y="365325"/>
                  </a:lnTo>
                  <a:cubicBezTo>
                    <a:pt x="47304" y="365325"/>
                    <a:pt x="0" y="318021"/>
                    <a:pt x="0" y="259669"/>
                  </a:cubicBezTo>
                  <a:lnTo>
                    <a:pt x="0" y="105657"/>
                  </a:lnTo>
                  <a:cubicBezTo>
                    <a:pt x="0" y="47304"/>
                    <a:pt x="47304" y="0"/>
                    <a:pt x="105657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59118" cy="40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880002" y="1185316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241077" y="2562225"/>
            <a:ext cx="11301259" cy="5636503"/>
          </a:xfrm>
          <a:custGeom>
            <a:avLst/>
            <a:gdLst/>
            <a:ahLst/>
            <a:cxnLst/>
            <a:rect r="r" b="b" t="t" l="l"/>
            <a:pathLst>
              <a:path h="5636503" w="11301259">
                <a:moveTo>
                  <a:pt x="0" y="0"/>
                </a:moveTo>
                <a:lnTo>
                  <a:pt x="11301259" y="0"/>
                </a:lnTo>
                <a:lnTo>
                  <a:pt x="11301259" y="5636503"/>
                </a:lnTo>
                <a:lnTo>
                  <a:pt x="0" y="563650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56126" y="1346260"/>
            <a:ext cx="6072575" cy="47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7"/>
              </a:lnSpc>
              <a:spcBef>
                <a:spcPct val="0"/>
              </a:spcBef>
            </a:pPr>
            <a:r>
              <a:rPr lang="en-US" b="true" sz="2548" spc="20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000414" y="1143266"/>
            <a:ext cx="4299995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928539" y="2751576"/>
            <a:ext cx="2136448" cy="5210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Drawing a combined bar chart showing the number of new and current users over the months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77184" y="1959693"/>
            <a:ext cx="683797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=&gt; RESULT: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6956" y="776577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318095" y="824034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3"/>
                </a:lnTo>
                <a:lnTo>
                  <a:pt x="0" y="12349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04460" y="6482562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028700" y="1229882"/>
            <a:ext cx="6887351" cy="924569"/>
            <a:chOff x="0" y="0"/>
            <a:chExt cx="2217432" cy="29767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17432" cy="297672"/>
            </a:xfrm>
            <a:custGeom>
              <a:avLst/>
              <a:gdLst/>
              <a:ahLst/>
              <a:cxnLst/>
              <a:rect r="r" b="b" t="t" l="l"/>
              <a:pathLst>
                <a:path h="297672" w="2217432">
                  <a:moveTo>
                    <a:pt x="112408" y="0"/>
                  </a:moveTo>
                  <a:lnTo>
                    <a:pt x="2105024" y="0"/>
                  </a:lnTo>
                  <a:cubicBezTo>
                    <a:pt x="2134837" y="0"/>
                    <a:pt x="2163428" y="11843"/>
                    <a:pt x="2184509" y="32923"/>
                  </a:cubicBezTo>
                  <a:cubicBezTo>
                    <a:pt x="2205589" y="54004"/>
                    <a:pt x="2217432" y="82595"/>
                    <a:pt x="2217432" y="112408"/>
                  </a:cubicBezTo>
                  <a:lnTo>
                    <a:pt x="2217432" y="185264"/>
                  </a:lnTo>
                  <a:cubicBezTo>
                    <a:pt x="2217432" y="215076"/>
                    <a:pt x="2205589" y="243667"/>
                    <a:pt x="2184509" y="264748"/>
                  </a:cubicBezTo>
                  <a:cubicBezTo>
                    <a:pt x="2163428" y="285829"/>
                    <a:pt x="2134837" y="297672"/>
                    <a:pt x="2105024" y="297672"/>
                  </a:cubicBezTo>
                  <a:lnTo>
                    <a:pt x="112408" y="297672"/>
                  </a:lnTo>
                  <a:cubicBezTo>
                    <a:pt x="82595" y="297672"/>
                    <a:pt x="54004" y="285829"/>
                    <a:pt x="32923" y="264748"/>
                  </a:cubicBezTo>
                  <a:cubicBezTo>
                    <a:pt x="11843" y="243667"/>
                    <a:pt x="0" y="215076"/>
                    <a:pt x="0" y="185264"/>
                  </a:cubicBezTo>
                  <a:lnTo>
                    <a:pt x="0" y="112408"/>
                  </a:lnTo>
                  <a:cubicBezTo>
                    <a:pt x="0" y="82595"/>
                    <a:pt x="11843" y="54004"/>
                    <a:pt x="32923" y="32923"/>
                  </a:cubicBezTo>
                  <a:cubicBezTo>
                    <a:pt x="54004" y="11843"/>
                    <a:pt x="82595" y="0"/>
                    <a:pt x="112408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17432" cy="3357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873783" y="1106529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828629" y="3409216"/>
            <a:ext cx="11227254" cy="5417150"/>
          </a:xfrm>
          <a:custGeom>
            <a:avLst/>
            <a:gdLst/>
            <a:ahLst/>
            <a:cxnLst/>
            <a:rect r="r" b="b" t="t" l="l"/>
            <a:pathLst>
              <a:path h="5417150" w="11227254">
                <a:moveTo>
                  <a:pt x="0" y="0"/>
                </a:moveTo>
                <a:lnTo>
                  <a:pt x="11227254" y="0"/>
                </a:lnTo>
                <a:lnTo>
                  <a:pt x="11227254" y="5417150"/>
                </a:lnTo>
                <a:lnTo>
                  <a:pt x="0" y="541715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36088" y="1405442"/>
            <a:ext cx="6072575" cy="47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7"/>
              </a:lnSpc>
              <a:spcBef>
                <a:spcPct val="0"/>
              </a:spcBef>
            </a:pPr>
            <a:r>
              <a:rPr lang="en-US" b="true" sz="2548" spc="20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933989" y="1057948"/>
            <a:ext cx="4299995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764095" y="2316959"/>
            <a:ext cx="13356321" cy="101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Drawing a combined line graph showing the number of transactions by Merchant_names  over the months</a:t>
            </a:r>
          </a:p>
        </p:txBody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2950" y="776577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22606" y="1032018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0" y="0"/>
                </a:lnTo>
                <a:lnTo>
                  <a:pt x="1239460" y="1234953"/>
                </a:lnTo>
                <a:lnTo>
                  <a:pt x="0" y="12349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26956" y="6482562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028700" y="1096454"/>
            <a:ext cx="7452120" cy="758825"/>
            <a:chOff x="0" y="0"/>
            <a:chExt cx="2399264" cy="2443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99264" cy="244309"/>
            </a:xfrm>
            <a:custGeom>
              <a:avLst/>
              <a:gdLst/>
              <a:ahLst/>
              <a:cxnLst/>
              <a:rect r="r" b="b" t="t" l="l"/>
              <a:pathLst>
                <a:path h="244309" w="2399264">
                  <a:moveTo>
                    <a:pt x="103889" y="0"/>
                  </a:moveTo>
                  <a:lnTo>
                    <a:pt x="2295375" y="0"/>
                  </a:lnTo>
                  <a:cubicBezTo>
                    <a:pt x="2322928" y="0"/>
                    <a:pt x="2349352" y="10945"/>
                    <a:pt x="2368835" y="30428"/>
                  </a:cubicBezTo>
                  <a:cubicBezTo>
                    <a:pt x="2388318" y="49911"/>
                    <a:pt x="2399264" y="76336"/>
                    <a:pt x="2399264" y="103889"/>
                  </a:cubicBezTo>
                  <a:lnTo>
                    <a:pt x="2399264" y="140420"/>
                  </a:lnTo>
                  <a:cubicBezTo>
                    <a:pt x="2399264" y="197797"/>
                    <a:pt x="2352751" y="244309"/>
                    <a:pt x="2295375" y="244309"/>
                  </a:cubicBezTo>
                  <a:lnTo>
                    <a:pt x="103889" y="244309"/>
                  </a:lnTo>
                  <a:cubicBezTo>
                    <a:pt x="46513" y="244309"/>
                    <a:pt x="0" y="197797"/>
                    <a:pt x="0" y="140420"/>
                  </a:cubicBezTo>
                  <a:lnTo>
                    <a:pt x="0" y="103889"/>
                  </a:lnTo>
                  <a:cubicBezTo>
                    <a:pt x="0" y="46513"/>
                    <a:pt x="46513" y="0"/>
                    <a:pt x="103889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99264" cy="282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212440" y="1185316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938192" y="2438656"/>
            <a:ext cx="10810081" cy="6486049"/>
          </a:xfrm>
          <a:custGeom>
            <a:avLst/>
            <a:gdLst/>
            <a:ahLst/>
            <a:cxnLst/>
            <a:rect r="r" b="b" t="t" l="l"/>
            <a:pathLst>
              <a:path h="6486049" w="10810081">
                <a:moveTo>
                  <a:pt x="0" y="0"/>
                </a:moveTo>
                <a:lnTo>
                  <a:pt x="10810081" y="0"/>
                </a:lnTo>
                <a:lnTo>
                  <a:pt x="10810081" y="6486049"/>
                </a:lnTo>
                <a:lnTo>
                  <a:pt x="0" y="648604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16946" y="1119226"/>
            <a:ext cx="6550946" cy="5302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7"/>
              </a:lnSpc>
              <a:spcBef>
                <a:spcPct val="0"/>
              </a:spcBef>
            </a:pPr>
            <a:r>
              <a:rPr lang="en-US" b="true" sz="2748" spc="21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72646" y="1143266"/>
            <a:ext cx="4299995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1727304" y="2776537"/>
            <a:ext cx="2795401" cy="4686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Drawing a combined line graph showing the number of transactions by Merchant_names  over the months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003657" y="1959693"/>
            <a:ext cx="683797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=&gt; RESULT:</a:t>
            </a:r>
          </a:p>
        </p:txBody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52843" y="776577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54089" y="1028700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28700" y="6482562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028700" y="1096454"/>
            <a:ext cx="7185186" cy="758825"/>
            <a:chOff x="0" y="0"/>
            <a:chExt cx="2313322" cy="24430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3322" cy="244309"/>
            </a:xfrm>
            <a:custGeom>
              <a:avLst/>
              <a:gdLst/>
              <a:ahLst/>
              <a:cxnLst/>
              <a:rect r="r" b="b" t="t" l="l"/>
              <a:pathLst>
                <a:path h="244309" w="2313322">
                  <a:moveTo>
                    <a:pt x="107748" y="0"/>
                  </a:moveTo>
                  <a:lnTo>
                    <a:pt x="2205574" y="0"/>
                  </a:lnTo>
                  <a:cubicBezTo>
                    <a:pt x="2234151" y="0"/>
                    <a:pt x="2261557" y="11352"/>
                    <a:pt x="2281764" y="31559"/>
                  </a:cubicBezTo>
                  <a:cubicBezTo>
                    <a:pt x="2301970" y="51766"/>
                    <a:pt x="2313322" y="79172"/>
                    <a:pt x="2313322" y="107748"/>
                  </a:cubicBezTo>
                  <a:lnTo>
                    <a:pt x="2313322" y="136561"/>
                  </a:lnTo>
                  <a:cubicBezTo>
                    <a:pt x="2313322" y="196069"/>
                    <a:pt x="2265082" y="244309"/>
                    <a:pt x="2205574" y="244309"/>
                  </a:cubicBezTo>
                  <a:lnTo>
                    <a:pt x="107748" y="244309"/>
                  </a:lnTo>
                  <a:cubicBezTo>
                    <a:pt x="48241" y="244309"/>
                    <a:pt x="0" y="196069"/>
                    <a:pt x="0" y="136561"/>
                  </a:cubicBezTo>
                  <a:lnTo>
                    <a:pt x="0" y="107748"/>
                  </a:lnTo>
                  <a:cubicBezTo>
                    <a:pt x="0" y="48241"/>
                    <a:pt x="48241" y="0"/>
                    <a:pt x="107748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13322" cy="28240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544114" y="1185316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013897" y="3245737"/>
            <a:ext cx="11301259" cy="5014934"/>
          </a:xfrm>
          <a:custGeom>
            <a:avLst/>
            <a:gdLst/>
            <a:ahLst/>
            <a:cxnLst/>
            <a:rect r="r" b="b" t="t" l="l"/>
            <a:pathLst>
              <a:path h="5014934" w="11301259">
                <a:moveTo>
                  <a:pt x="0" y="0"/>
                </a:moveTo>
                <a:lnTo>
                  <a:pt x="11301259" y="0"/>
                </a:lnTo>
                <a:lnTo>
                  <a:pt x="11301259" y="5014934"/>
                </a:lnTo>
                <a:lnTo>
                  <a:pt x="0" y="501493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85005" y="1189142"/>
            <a:ext cx="6072575" cy="47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7"/>
              </a:lnSpc>
              <a:spcBef>
                <a:spcPct val="0"/>
              </a:spcBef>
            </a:pPr>
            <a:r>
              <a:rPr lang="en-US" b="true" sz="2548" spc="20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664527" y="1201455"/>
            <a:ext cx="4299995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408970" y="2379517"/>
            <a:ext cx="1623060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Drawing a combined area chart showing the percentage of places over the month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52843" y="776577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00109" y="1206346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3"/>
                </a:lnTo>
                <a:lnTo>
                  <a:pt x="0" y="12349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73845" y="6564034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89" y="0"/>
                </a:lnTo>
                <a:lnTo>
                  <a:pt x="1189989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028700" y="1096454"/>
            <a:ext cx="7352855" cy="1134702"/>
            <a:chOff x="0" y="0"/>
            <a:chExt cx="2367305" cy="3653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67305" cy="365325"/>
            </a:xfrm>
            <a:custGeom>
              <a:avLst/>
              <a:gdLst/>
              <a:ahLst/>
              <a:cxnLst/>
              <a:rect r="r" b="b" t="t" l="l"/>
              <a:pathLst>
                <a:path h="365325" w="2367305">
                  <a:moveTo>
                    <a:pt x="105291" y="0"/>
                  </a:moveTo>
                  <a:lnTo>
                    <a:pt x="2262013" y="0"/>
                  </a:lnTo>
                  <a:cubicBezTo>
                    <a:pt x="2320164" y="0"/>
                    <a:pt x="2367305" y="47141"/>
                    <a:pt x="2367305" y="105291"/>
                  </a:cubicBezTo>
                  <a:lnTo>
                    <a:pt x="2367305" y="260034"/>
                  </a:lnTo>
                  <a:cubicBezTo>
                    <a:pt x="2367305" y="318185"/>
                    <a:pt x="2320164" y="365325"/>
                    <a:pt x="2262013" y="365325"/>
                  </a:cubicBezTo>
                  <a:lnTo>
                    <a:pt x="105291" y="365325"/>
                  </a:lnTo>
                  <a:cubicBezTo>
                    <a:pt x="47141" y="365325"/>
                    <a:pt x="0" y="318185"/>
                    <a:pt x="0" y="260034"/>
                  </a:cubicBezTo>
                  <a:lnTo>
                    <a:pt x="0" y="105291"/>
                  </a:lnTo>
                  <a:cubicBezTo>
                    <a:pt x="0" y="47141"/>
                    <a:pt x="47141" y="0"/>
                    <a:pt x="105291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67305" cy="40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023587" y="1185316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873640" y="3037378"/>
            <a:ext cx="11301259" cy="5269212"/>
          </a:xfrm>
          <a:custGeom>
            <a:avLst/>
            <a:gdLst/>
            <a:ahLst/>
            <a:cxnLst/>
            <a:rect r="r" b="b" t="t" l="l"/>
            <a:pathLst>
              <a:path h="5269212" w="11301259">
                <a:moveTo>
                  <a:pt x="0" y="0"/>
                </a:moveTo>
                <a:lnTo>
                  <a:pt x="11301259" y="0"/>
                </a:lnTo>
                <a:lnTo>
                  <a:pt x="11301259" y="5269212"/>
                </a:lnTo>
                <a:lnTo>
                  <a:pt x="0" y="526921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68840" y="1319589"/>
            <a:ext cx="6322717" cy="504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07"/>
              </a:lnSpc>
              <a:spcBef>
                <a:spcPct val="0"/>
              </a:spcBef>
            </a:pPr>
            <a:r>
              <a:rPr lang="en-US" b="true" sz="2648" spc="21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1201455"/>
            <a:ext cx="4299995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408970" y="2379517"/>
            <a:ext cx="16230600" cy="448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Drawing a combined area chart showing the percentage of places over the month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14784499" y="6109503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62950" y="776577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040532" y="8124699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879465" y="824034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3"/>
                </a:lnTo>
                <a:lnTo>
                  <a:pt x="0" y="12349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33705" y="6482562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028700" y="1029734"/>
            <a:ext cx="6909449" cy="1134702"/>
            <a:chOff x="0" y="0"/>
            <a:chExt cx="2224547" cy="3653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24547" cy="365325"/>
            </a:xfrm>
            <a:custGeom>
              <a:avLst/>
              <a:gdLst/>
              <a:ahLst/>
              <a:cxnLst/>
              <a:rect r="r" b="b" t="t" l="l"/>
              <a:pathLst>
                <a:path h="365325" w="2224547">
                  <a:moveTo>
                    <a:pt x="112048" y="0"/>
                  </a:moveTo>
                  <a:lnTo>
                    <a:pt x="2112499" y="0"/>
                  </a:lnTo>
                  <a:cubicBezTo>
                    <a:pt x="2174381" y="0"/>
                    <a:pt x="2224547" y="50166"/>
                    <a:pt x="2224547" y="112048"/>
                  </a:cubicBezTo>
                  <a:lnTo>
                    <a:pt x="2224547" y="253277"/>
                  </a:lnTo>
                  <a:cubicBezTo>
                    <a:pt x="2224547" y="315160"/>
                    <a:pt x="2174381" y="365325"/>
                    <a:pt x="2112499" y="365325"/>
                  </a:cubicBezTo>
                  <a:lnTo>
                    <a:pt x="112048" y="365325"/>
                  </a:lnTo>
                  <a:cubicBezTo>
                    <a:pt x="50166" y="365325"/>
                    <a:pt x="0" y="315160"/>
                    <a:pt x="0" y="253277"/>
                  </a:cubicBezTo>
                  <a:lnTo>
                    <a:pt x="0" y="112048"/>
                  </a:lnTo>
                  <a:cubicBezTo>
                    <a:pt x="0" y="50166"/>
                    <a:pt x="50166" y="0"/>
                    <a:pt x="112048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24547" cy="40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023587" y="1028700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303113" y="2145837"/>
            <a:ext cx="11815813" cy="5893137"/>
          </a:xfrm>
          <a:custGeom>
            <a:avLst/>
            <a:gdLst/>
            <a:ahLst/>
            <a:cxnLst/>
            <a:rect r="r" b="b" t="t" l="l"/>
            <a:pathLst>
              <a:path h="5893137" w="11815813">
                <a:moveTo>
                  <a:pt x="0" y="0"/>
                </a:moveTo>
                <a:lnTo>
                  <a:pt x="11815813" y="0"/>
                </a:lnTo>
                <a:lnTo>
                  <a:pt x="11815813" y="5893137"/>
                </a:lnTo>
                <a:lnTo>
                  <a:pt x="0" y="589313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47137" y="1220465"/>
            <a:ext cx="6072575" cy="47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7"/>
              </a:lnSpc>
              <a:spcBef>
                <a:spcPct val="0"/>
              </a:spcBef>
            </a:pPr>
            <a:r>
              <a:rPr lang="en-US" b="true" sz="2548" spc="20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991227"/>
            <a:ext cx="4299995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6031610" y="1807654"/>
            <a:ext cx="683797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=&gt; RESULT: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995458" y="2570719"/>
            <a:ext cx="2307654" cy="3191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Drawing a combined area chart showing the percentage of places over the month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57275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032344" y="1280623"/>
            <a:ext cx="1226956" cy="1222494"/>
          </a:xfrm>
          <a:custGeom>
            <a:avLst/>
            <a:gdLst/>
            <a:ahLst/>
            <a:cxnLst/>
            <a:rect r="r" b="b" t="t" l="l"/>
            <a:pathLst>
              <a:path h="1222494" w="1226956">
                <a:moveTo>
                  <a:pt x="0" y="0"/>
                </a:moveTo>
                <a:lnTo>
                  <a:pt x="1226956" y="0"/>
                </a:lnTo>
                <a:lnTo>
                  <a:pt x="1226956" y="1222495"/>
                </a:lnTo>
                <a:lnTo>
                  <a:pt x="0" y="122249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1894450" y="1490817"/>
            <a:ext cx="14137894" cy="13724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33"/>
              </a:lnSpc>
              <a:spcBef>
                <a:spcPct val="0"/>
              </a:spcBef>
            </a:pPr>
            <a:r>
              <a:rPr lang="en-US" sz="8023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I. The introduction of topic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1711" y="7465179"/>
            <a:ext cx="1745479" cy="1927738"/>
          </a:xfrm>
          <a:custGeom>
            <a:avLst/>
            <a:gdLst/>
            <a:ahLst/>
            <a:cxnLst/>
            <a:rect r="r" b="b" t="t" l="l"/>
            <a:pathLst>
              <a:path h="1927738" w="1745479">
                <a:moveTo>
                  <a:pt x="0" y="0"/>
                </a:moveTo>
                <a:lnTo>
                  <a:pt x="1745479" y="0"/>
                </a:lnTo>
                <a:lnTo>
                  <a:pt x="1745479" y="1927738"/>
                </a:lnTo>
                <a:lnTo>
                  <a:pt x="0" y="192773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2295735" y="3376433"/>
            <a:ext cx="14211018" cy="38887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161"/>
              </a:lnSpc>
            </a:pPr>
            <a:r>
              <a:rPr lang="en-US" sz="4400">
                <a:solidFill>
                  <a:srgbClr val="639691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Mobile Topup (Topup service) is one of MoMo's most important services with a large proportion of users and revenue. Topup service on the MoMo app is displayed under two icons: 'Nạp tiền điện thoại' and 'Mua mã thẻ di động'.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70829" y="636605"/>
            <a:ext cx="16230600" cy="9400307"/>
            <a:chOff x="0" y="0"/>
            <a:chExt cx="4274726" cy="247580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475801"/>
            </a:xfrm>
            <a:custGeom>
              <a:avLst/>
              <a:gdLst/>
              <a:ahLst/>
              <a:cxnLst/>
              <a:rect r="r" b="b" t="t" l="l"/>
              <a:pathLst>
                <a:path h="2475801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446227"/>
                  </a:lnTo>
                  <a:cubicBezTo>
                    <a:pt x="4274726" y="2454071"/>
                    <a:pt x="4271610" y="2461593"/>
                    <a:pt x="4266064" y="2467139"/>
                  </a:cubicBezTo>
                  <a:cubicBezTo>
                    <a:pt x="4260518" y="2472685"/>
                    <a:pt x="4252995" y="2475801"/>
                    <a:pt x="4245152" y="2475801"/>
                  </a:cubicBezTo>
                  <a:lnTo>
                    <a:pt x="29574" y="2475801"/>
                  </a:lnTo>
                  <a:cubicBezTo>
                    <a:pt x="13241" y="2475801"/>
                    <a:pt x="0" y="2462560"/>
                    <a:pt x="0" y="2446227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51390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8678103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54089" y="907340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570829" y="7594769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028700" y="1096454"/>
            <a:ext cx="7020300" cy="1134702"/>
            <a:chOff x="0" y="0"/>
            <a:chExt cx="2260236" cy="3653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60236" cy="365325"/>
            </a:xfrm>
            <a:custGeom>
              <a:avLst/>
              <a:gdLst/>
              <a:ahLst/>
              <a:cxnLst/>
              <a:rect r="r" b="b" t="t" l="l"/>
              <a:pathLst>
                <a:path h="365325" w="2260236">
                  <a:moveTo>
                    <a:pt x="110279" y="0"/>
                  </a:moveTo>
                  <a:lnTo>
                    <a:pt x="2149957" y="0"/>
                  </a:lnTo>
                  <a:cubicBezTo>
                    <a:pt x="2210863" y="0"/>
                    <a:pt x="2260236" y="49374"/>
                    <a:pt x="2260236" y="110279"/>
                  </a:cubicBezTo>
                  <a:lnTo>
                    <a:pt x="2260236" y="255046"/>
                  </a:lnTo>
                  <a:cubicBezTo>
                    <a:pt x="2260236" y="315952"/>
                    <a:pt x="2210863" y="365325"/>
                    <a:pt x="2149957" y="365325"/>
                  </a:cubicBezTo>
                  <a:lnTo>
                    <a:pt x="110279" y="365325"/>
                  </a:lnTo>
                  <a:cubicBezTo>
                    <a:pt x="49374" y="365325"/>
                    <a:pt x="0" y="315952"/>
                    <a:pt x="0" y="255046"/>
                  </a:cubicBezTo>
                  <a:lnTo>
                    <a:pt x="0" y="110279"/>
                  </a:lnTo>
                  <a:cubicBezTo>
                    <a:pt x="0" y="49374"/>
                    <a:pt x="49374" y="0"/>
                    <a:pt x="110279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60236" cy="40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246624" y="1807312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894450" y="3409216"/>
            <a:ext cx="11301259" cy="5975541"/>
          </a:xfrm>
          <a:custGeom>
            <a:avLst/>
            <a:gdLst/>
            <a:ahLst/>
            <a:cxnLst/>
            <a:rect r="r" b="b" t="t" l="l"/>
            <a:pathLst>
              <a:path h="5975541" w="11301259">
                <a:moveTo>
                  <a:pt x="0" y="0"/>
                </a:moveTo>
                <a:lnTo>
                  <a:pt x="11301259" y="0"/>
                </a:lnTo>
                <a:lnTo>
                  <a:pt x="11301259" y="5975541"/>
                </a:lnTo>
                <a:lnTo>
                  <a:pt x="0" y="597554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16946" y="1329114"/>
            <a:ext cx="6072575" cy="47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7"/>
              </a:lnSpc>
              <a:spcBef>
                <a:spcPct val="0"/>
              </a:spcBef>
            </a:pPr>
            <a:r>
              <a:rPr lang="en-US" b="true" sz="2548" spc="20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46624" y="1731454"/>
            <a:ext cx="4299995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570829" y="2520284"/>
            <a:ext cx="16230600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Drawing a horizontal bar chart showing total monthly sales by location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08970" y="144151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39570" y="3409216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0" y="0"/>
                </a:lnTo>
                <a:lnTo>
                  <a:pt x="1239460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26956" y="4026693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016951" y="1663805"/>
            <a:ext cx="6858264" cy="890648"/>
            <a:chOff x="0" y="0"/>
            <a:chExt cx="2208068" cy="2867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08068" cy="286750"/>
            </a:xfrm>
            <a:custGeom>
              <a:avLst/>
              <a:gdLst/>
              <a:ahLst/>
              <a:cxnLst/>
              <a:rect r="r" b="b" t="t" l="l"/>
              <a:pathLst>
                <a:path h="286750" w="2208068">
                  <a:moveTo>
                    <a:pt x="112885" y="0"/>
                  </a:moveTo>
                  <a:lnTo>
                    <a:pt x="2095183" y="0"/>
                  </a:lnTo>
                  <a:cubicBezTo>
                    <a:pt x="2125122" y="0"/>
                    <a:pt x="2153834" y="11893"/>
                    <a:pt x="2175004" y="33063"/>
                  </a:cubicBezTo>
                  <a:cubicBezTo>
                    <a:pt x="2196174" y="54233"/>
                    <a:pt x="2208068" y="82946"/>
                    <a:pt x="2208068" y="112885"/>
                  </a:cubicBezTo>
                  <a:lnTo>
                    <a:pt x="2208068" y="173866"/>
                  </a:lnTo>
                  <a:cubicBezTo>
                    <a:pt x="2208068" y="236210"/>
                    <a:pt x="2157527" y="286750"/>
                    <a:pt x="2095183" y="286750"/>
                  </a:cubicBezTo>
                  <a:lnTo>
                    <a:pt x="112885" y="286750"/>
                  </a:lnTo>
                  <a:cubicBezTo>
                    <a:pt x="82946" y="286750"/>
                    <a:pt x="54233" y="274857"/>
                    <a:pt x="33063" y="253687"/>
                  </a:cubicBezTo>
                  <a:cubicBezTo>
                    <a:pt x="11893" y="232517"/>
                    <a:pt x="0" y="203805"/>
                    <a:pt x="0" y="173866"/>
                  </a:cubicBezTo>
                  <a:lnTo>
                    <a:pt x="0" y="112885"/>
                  </a:lnTo>
                  <a:cubicBezTo>
                    <a:pt x="0" y="82946"/>
                    <a:pt x="11893" y="54233"/>
                    <a:pt x="33063" y="33063"/>
                  </a:cubicBezTo>
                  <a:cubicBezTo>
                    <a:pt x="54233" y="11893"/>
                    <a:pt x="82946" y="0"/>
                    <a:pt x="112885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08068" cy="3248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268795" y="1774147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145638" y="3766249"/>
            <a:ext cx="11540827" cy="5755987"/>
          </a:xfrm>
          <a:custGeom>
            <a:avLst/>
            <a:gdLst/>
            <a:ahLst/>
            <a:cxnLst/>
            <a:rect r="r" b="b" t="t" l="l"/>
            <a:pathLst>
              <a:path h="5755987" w="11540827">
                <a:moveTo>
                  <a:pt x="0" y="0"/>
                </a:moveTo>
                <a:lnTo>
                  <a:pt x="11540826" y="0"/>
                </a:lnTo>
                <a:lnTo>
                  <a:pt x="11540826" y="5755988"/>
                </a:lnTo>
                <a:lnTo>
                  <a:pt x="0" y="575598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419942" y="1822405"/>
            <a:ext cx="6072575" cy="47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7"/>
              </a:lnSpc>
              <a:spcBef>
                <a:spcPct val="0"/>
              </a:spcBef>
            </a:pPr>
            <a:r>
              <a:rPr lang="en-US" b="true" sz="2548" spc="20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268795" y="1729893"/>
            <a:ext cx="4299995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570829" y="2520284"/>
            <a:ext cx="16230600" cy="5378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  <a:spcBef>
                <a:spcPct val="0"/>
              </a:spcBef>
            </a:pPr>
            <a:r>
              <a:rPr lang="en-US" b="true" sz="31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Drawing a horizontal bar chart showing total monthly sales by location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456229" y="3270949"/>
            <a:ext cx="683797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=&gt; RESULT:</a:t>
            </a:r>
          </a:p>
        </p:txBody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08970" y="496613"/>
            <a:ext cx="16230600" cy="8761687"/>
            <a:chOff x="0" y="0"/>
            <a:chExt cx="4274726" cy="23076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307605"/>
            </a:xfrm>
            <a:custGeom>
              <a:avLst/>
              <a:gdLst/>
              <a:ahLst/>
              <a:cxnLst/>
              <a:rect r="r" b="b" t="t" l="l"/>
              <a:pathLst>
                <a:path h="2307605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278031"/>
                  </a:lnTo>
                  <a:cubicBezTo>
                    <a:pt x="4274726" y="2285875"/>
                    <a:pt x="4271610" y="2293397"/>
                    <a:pt x="4266064" y="2298943"/>
                  </a:cubicBezTo>
                  <a:cubicBezTo>
                    <a:pt x="4260518" y="2304489"/>
                    <a:pt x="4252995" y="2307605"/>
                    <a:pt x="4245152" y="2307605"/>
                  </a:cubicBezTo>
                  <a:lnTo>
                    <a:pt x="29574" y="2307605"/>
                  </a:lnTo>
                  <a:cubicBezTo>
                    <a:pt x="13241" y="2307605"/>
                    <a:pt x="0" y="2294364"/>
                    <a:pt x="0" y="2278031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3457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639570" y="3409216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0" y="0"/>
                </a:lnTo>
                <a:lnTo>
                  <a:pt x="1239460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26956" y="4026693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028700" y="1096454"/>
            <a:ext cx="7707579" cy="1134702"/>
            <a:chOff x="0" y="0"/>
            <a:chExt cx="2481511" cy="3653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481511" cy="365325"/>
            </a:xfrm>
            <a:custGeom>
              <a:avLst/>
              <a:gdLst/>
              <a:ahLst/>
              <a:cxnLst/>
              <a:rect r="r" b="b" t="t" l="l"/>
              <a:pathLst>
                <a:path h="365325" w="2481511">
                  <a:moveTo>
                    <a:pt x="100446" y="0"/>
                  </a:moveTo>
                  <a:lnTo>
                    <a:pt x="2381065" y="0"/>
                  </a:lnTo>
                  <a:cubicBezTo>
                    <a:pt x="2407705" y="0"/>
                    <a:pt x="2433254" y="10583"/>
                    <a:pt x="2452091" y="29420"/>
                  </a:cubicBezTo>
                  <a:cubicBezTo>
                    <a:pt x="2470928" y="48257"/>
                    <a:pt x="2481511" y="73806"/>
                    <a:pt x="2481511" y="100446"/>
                  </a:cubicBezTo>
                  <a:lnTo>
                    <a:pt x="2481511" y="264880"/>
                  </a:lnTo>
                  <a:cubicBezTo>
                    <a:pt x="2481511" y="320355"/>
                    <a:pt x="2436540" y="365325"/>
                    <a:pt x="2381065" y="365325"/>
                  </a:cubicBezTo>
                  <a:lnTo>
                    <a:pt x="100446" y="365325"/>
                  </a:lnTo>
                  <a:cubicBezTo>
                    <a:pt x="73806" y="365325"/>
                    <a:pt x="48257" y="354743"/>
                    <a:pt x="29420" y="335906"/>
                  </a:cubicBezTo>
                  <a:cubicBezTo>
                    <a:pt x="10583" y="317068"/>
                    <a:pt x="0" y="291520"/>
                    <a:pt x="0" y="264880"/>
                  </a:cubicBezTo>
                  <a:lnTo>
                    <a:pt x="0" y="100446"/>
                  </a:lnTo>
                  <a:cubicBezTo>
                    <a:pt x="0" y="73806"/>
                    <a:pt x="10583" y="48257"/>
                    <a:pt x="29420" y="29420"/>
                  </a:cubicBezTo>
                  <a:cubicBezTo>
                    <a:pt x="48257" y="10583"/>
                    <a:pt x="73806" y="0"/>
                    <a:pt x="100446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481511" cy="40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954955" y="1328823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076834" y="2538716"/>
            <a:ext cx="10945651" cy="5418097"/>
          </a:xfrm>
          <a:custGeom>
            <a:avLst/>
            <a:gdLst/>
            <a:ahLst/>
            <a:cxnLst/>
            <a:rect r="r" b="b" t="t" l="l"/>
            <a:pathLst>
              <a:path h="5418097" w="10945651">
                <a:moveTo>
                  <a:pt x="0" y="0"/>
                </a:moveTo>
                <a:lnTo>
                  <a:pt x="10945651" y="0"/>
                </a:lnTo>
                <a:lnTo>
                  <a:pt x="10945651" y="5418097"/>
                </a:lnTo>
                <a:lnTo>
                  <a:pt x="0" y="54180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894450" y="1346260"/>
            <a:ext cx="6072575" cy="47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7"/>
              </a:lnSpc>
              <a:spcBef>
                <a:spcPct val="0"/>
              </a:spcBef>
            </a:pPr>
            <a:r>
              <a:rPr lang="en-US" b="true" sz="2548" spc="20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015161" y="1317685"/>
            <a:ext cx="4299995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063596" y="2562639"/>
            <a:ext cx="2396154" cy="4105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Drawing a pie chart showing the gender percentage of traders in the month with the highest revenue-December</a:t>
            </a:r>
          </a:p>
        </p:txBody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0897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762069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20732" y="4236649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3"/>
                </a:lnTo>
                <a:lnTo>
                  <a:pt x="0" y="12349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42462" y="7017700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028700" y="1096454"/>
            <a:ext cx="7280079" cy="1134702"/>
            <a:chOff x="0" y="0"/>
            <a:chExt cx="2343874" cy="3653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43874" cy="365325"/>
            </a:xfrm>
            <a:custGeom>
              <a:avLst/>
              <a:gdLst/>
              <a:ahLst/>
              <a:cxnLst/>
              <a:rect r="r" b="b" t="t" l="l"/>
              <a:pathLst>
                <a:path h="365325" w="2343874">
                  <a:moveTo>
                    <a:pt x="106344" y="0"/>
                  </a:moveTo>
                  <a:lnTo>
                    <a:pt x="2237530" y="0"/>
                  </a:lnTo>
                  <a:cubicBezTo>
                    <a:pt x="2296262" y="0"/>
                    <a:pt x="2343874" y="47612"/>
                    <a:pt x="2343874" y="106344"/>
                  </a:cubicBezTo>
                  <a:lnTo>
                    <a:pt x="2343874" y="258982"/>
                  </a:lnTo>
                  <a:cubicBezTo>
                    <a:pt x="2343874" y="317714"/>
                    <a:pt x="2296262" y="365325"/>
                    <a:pt x="2237530" y="365325"/>
                  </a:cubicBezTo>
                  <a:lnTo>
                    <a:pt x="106344" y="365325"/>
                  </a:lnTo>
                  <a:cubicBezTo>
                    <a:pt x="47612" y="365325"/>
                    <a:pt x="0" y="317714"/>
                    <a:pt x="0" y="258982"/>
                  </a:cubicBezTo>
                  <a:lnTo>
                    <a:pt x="0" y="106344"/>
                  </a:lnTo>
                  <a:cubicBezTo>
                    <a:pt x="0" y="47612"/>
                    <a:pt x="47612" y="0"/>
                    <a:pt x="106344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43874" cy="40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829357" y="1441510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827807" y="3193003"/>
            <a:ext cx="13392926" cy="6065297"/>
          </a:xfrm>
          <a:custGeom>
            <a:avLst/>
            <a:gdLst/>
            <a:ahLst/>
            <a:cxnLst/>
            <a:rect r="r" b="b" t="t" l="l"/>
            <a:pathLst>
              <a:path h="6065297" w="13392926">
                <a:moveTo>
                  <a:pt x="0" y="0"/>
                </a:moveTo>
                <a:lnTo>
                  <a:pt x="13392925" y="0"/>
                </a:lnTo>
                <a:lnTo>
                  <a:pt x="13392925" y="6065297"/>
                </a:lnTo>
                <a:lnTo>
                  <a:pt x="0" y="606529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-1013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632452" y="1377081"/>
            <a:ext cx="6072575" cy="47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7"/>
              </a:lnSpc>
              <a:spcBef>
                <a:spcPct val="0"/>
              </a:spcBef>
            </a:pPr>
            <a:r>
              <a:rPr lang="en-US" b="true" sz="2548" spc="20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889563" y="1403820"/>
            <a:ext cx="4299995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714692" y="2287492"/>
            <a:ext cx="15619155" cy="90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Draw a pie chart showing the gender percentage of traders in the month with the highest revenue</a:t>
            </a:r>
          </a:p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-December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590423" y="4976301"/>
            <a:ext cx="683797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=&gt; RESULT:</a:t>
            </a:r>
          </a:p>
        </p:txBody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0897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154089" y="1292882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33705" y="6816157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028700" y="1441510"/>
            <a:ext cx="7020836" cy="789645"/>
            <a:chOff x="0" y="0"/>
            <a:chExt cx="2260409" cy="254232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260409" cy="254232"/>
            </a:xfrm>
            <a:custGeom>
              <a:avLst/>
              <a:gdLst/>
              <a:ahLst/>
              <a:cxnLst/>
              <a:rect r="r" b="b" t="t" l="l"/>
              <a:pathLst>
                <a:path h="254232" w="2260409">
                  <a:moveTo>
                    <a:pt x="110271" y="0"/>
                  </a:moveTo>
                  <a:lnTo>
                    <a:pt x="2150138" y="0"/>
                  </a:lnTo>
                  <a:cubicBezTo>
                    <a:pt x="2211039" y="0"/>
                    <a:pt x="2260409" y="49370"/>
                    <a:pt x="2260409" y="110271"/>
                  </a:cubicBezTo>
                  <a:lnTo>
                    <a:pt x="2260409" y="143961"/>
                  </a:lnTo>
                  <a:cubicBezTo>
                    <a:pt x="2260409" y="173207"/>
                    <a:pt x="2248791" y="201255"/>
                    <a:pt x="2228111" y="221935"/>
                  </a:cubicBezTo>
                  <a:cubicBezTo>
                    <a:pt x="2207432" y="242614"/>
                    <a:pt x="2179384" y="254232"/>
                    <a:pt x="2150138" y="254232"/>
                  </a:cubicBezTo>
                  <a:lnTo>
                    <a:pt x="110271" y="254232"/>
                  </a:lnTo>
                  <a:cubicBezTo>
                    <a:pt x="81025" y="254232"/>
                    <a:pt x="52977" y="242614"/>
                    <a:pt x="32298" y="221935"/>
                  </a:cubicBezTo>
                  <a:cubicBezTo>
                    <a:pt x="11618" y="201255"/>
                    <a:pt x="0" y="173207"/>
                    <a:pt x="0" y="143961"/>
                  </a:cubicBezTo>
                  <a:lnTo>
                    <a:pt x="0" y="110271"/>
                  </a:lnTo>
                  <a:cubicBezTo>
                    <a:pt x="0" y="81025"/>
                    <a:pt x="11618" y="52977"/>
                    <a:pt x="32298" y="32298"/>
                  </a:cubicBezTo>
                  <a:cubicBezTo>
                    <a:pt x="52977" y="11618"/>
                    <a:pt x="81025" y="0"/>
                    <a:pt x="110271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260409" cy="2923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68209" y="1472331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096642" y="3461921"/>
            <a:ext cx="11905789" cy="5089725"/>
          </a:xfrm>
          <a:custGeom>
            <a:avLst/>
            <a:gdLst/>
            <a:ahLst/>
            <a:cxnLst/>
            <a:rect r="r" b="b" t="t" l="l"/>
            <a:pathLst>
              <a:path h="5089725" w="11905789">
                <a:moveTo>
                  <a:pt x="0" y="0"/>
                </a:moveTo>
                <a:lnTo>
                  <a:pt x="11905789" y="0"/>
                </a:lnTo>
                <a:lnTo>
                  <a:pt x="11905789" y="5089725"/>
                </a:lnTo>
                <a:lnTo>
                  <a:pt x="0" y="50897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02830" y="1468521"/>
            <a:ext cx="6072575" cy="47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7"/>
              </a:lnSpc>
              <a:spcBef>
                <a:spcPct val="0"/>
              </a:spcBef>
            </a:pPr>
            <a:r>
              <a:rPr lang="en-US" b="true" sz="2548" spc="20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588622" y="1439946"/>
            <a:ext cx="4299995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412552" y="2470686"/>
            <a:ext cx="12352139" cy="90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Draw a  bar chart showing the total revenue of Merchant_names in the month with the highest revenue -December</a:t>
            </a:r>
          </a:p>
        </p:txBody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652843" y="636605"/>
            <a:ext cx="16230600" cy="9034505"/>
            <a:chOff x="0" y="0"/>
            <a:chExt cx="4274726" cy="237945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379458"/>
            </a:xfrm>
            <a:custGeom>
              <a:avLst/>
              <a:gdLst/>
              <a:ahLst/>
              <a:cxnLst/>
              <a:rect r="r" b="b" t="t" l="l"/>
              <a:pathLst>
                <a:path h="2379458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349884"/>
                  </a:lnTo>
                  <a:cubicBezTo>
                    <a:pt x="4274726" y="2357728"/>
                    <a:pt x="4271610" y="2365250"/>
                    <a:pt x="4266064" y="2370796"/>
                  </a:cubicBezTo>
                  <a:cubicBezTo>
                    <a:pt x="4260518" y="2376343"/>
                    <a:pt x="4252995" y="2379458"/>
                    <a:pt x="4245152" y="2379458"/>
                  </a:cubicBezTo>
                  <a:lnTo>
                    <a:pt x="29574" y="2379458"/>
                  </a:lnTo>
                  <a:cubicBezTo>
                    <a:pt x="13241" y="2379458"/>
                    <a:pt x="0" y="2366218"/>
                    <a:pt x="0" y="2349884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4175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31305" y="813959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3"/>
                </a:lnTo>
                <a:lnTo>
                  <a:pt x="0" y="12349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704460" y="7228968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2"/>
                </a:lnTo>
                <a:lnTo>
                  <a:pt x="0" y="244214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1028700" y="1096454"/>
            <a:ext cx="7340378" cy="1134702"/>
            <a:chOff x="0" y="0"/>
            <a:chExt cx="2363287" cy="36532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63288" cy="365325"/>
            </a:xfrm>
            <a:custGeom>
              <a:avLst/>
              <a:gdLst/>
              <a:ahLst/>
              <a:cxnLst/>
              <a:rect r="r" b="b" t="t" l="l"/>
              <a:pathLst>
                <a:path h="365325" w="2363288">
                  <a:moveTo>
                    <a:pt x="105470" y="0"/>
                  </a:moveTo>
                  <a:lnTo>
                    <a:pt x="2257817" y="0"/>
                  </a:lnTo>
                  <a:cubicBezTo>
                    <a:pt x="2316067" y="0"/>
                    <a:pt x="2363288" y="47221"/>
                    <a:pt x="2363288" y="105470"/>
                  </a:cubicBezTo>
                  <a:lnTo>
                    <a:pt x="2363288" y="259855"/>
                  </a:lnTo>
                  <a:cubicBezTo>
                    <a:pt x="2363288" y="318105"/>
                    <a:pt x="2316067" y="365325"/>
                    <a:pt x="2257817" y="365325"/>
                  </a:cubicBezTo>
                  <a:lnTo>
                    <a:pt x="105470" y="365325"/>
                  </a:lnTo>
                  <a:cubicBezTo>
                    <a:pt x="47221" y="365325"/>
                    <a:pt x="0" y="318105"/>
                    <a:pt x="0" y="259855"/>
                  </a:cubicBezTo>
                  <a:lnTo>
                    <a:pt x="0" y="105470"/>
                  </a:lnTo>
                  <a:cubicBezTo>
                    <a:pt x="0" y="47221"/>
                    <a:pt x="47221" y="0"/>
                    <a:pt x="10547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63287" cy="4034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9151139" y="1096454"/>
            <a:ext cx="4420407" cy="669963"/>
            <a:chOff x="0" y="0"/>
            <a:chExt cx="1423182" cy="21569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23182" cy="215699"/>
            </a:xfrm>
            <a:custGeom>
              <a:avLst/>
              <a:gdLst/>
              <a:ahLst/>
              <a:cxnLst/>
              <a:rect r="r" b="b" t="t" l="l"/>
              <a:pathLst>
                <a:path h="215699" w="1423182">
                  <a:moveTo>
                    <a:pt x="107850" y="0"/>
                  </a:moveTo>
                  <a:lnTo>
                    <a:pt x="1315332" y="0"/>
                  </a:lnTo>
                  <a:cubicBezTo>
                    <a:pt x="1374896" y="0"/>
                    <a:pt x="1423182" y="48286"/>
                    <a:pt x="1423182" y="107850"/>
                  </a:cubicBezTo>
                  <a:lnTo>
                    <a:pt x="1423182" y="107850"/>
                  </a:lnTo>
                  <a:cubicBezTo>
                    <a:pt x="1423182" y="136453"/>
                    <a:pt x="1411819" y="163885"/>
                    <a:pt x="1391594" y="184111"/>
                  </a:cubicBezTo>
                  <a:cubicBezTo>
                    <a:pt x="1371368" y="204337"/>
                    <a:pt x="1343936" y="215699"/>
                    <a:pt x="1315332" y="215699"/>
                  </a:cubicBezTo>
                  <a:lnTo>
                    <a:pt x="107850" y="215699"/>
                  </a:lnTo>
                  <a:cubicBezTo>
                    <a:pt x="79246" y="215699"/>
                    <a:pt x="51814" y="204337"/>
                    <a:pt x="31588" y="184111"/>
                  </a:cubicBezTo>
                  <a:cubicBezTo>
                    <a:pt x="11363" y="163885"/>
                    <a:pt x="0" y="136453"/>
                    <a:pt x="0" y="107850"/>
                  </a:cubicBezTo>
                  <a:lnTo>
                    <a:pt x="0" y="107850"/>
                  </a:lnTo>
                  <a:cubicBezTo>
                    <a:pt x="0" y="79246"/>
                    <a:pt x="11363" y="51814"/>
                    <a:pt x="31588" y="31588"/>
                  </a:cubicBezTo>
                  <a:cubicBezTo>
                    <a:pt x="51814" y="11363"/>
                    <a:pt x="79246" y="0"/>
                    <a:pt x="107850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1423182" cy="2537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3879386" y="3461921"/>
            <a:ext cx="10663920" cy="5318630"/>
          </a:xfrm>
          <a:custGeom>
            <a:avLst/>
            <a:gdLst/>
            <a:ahLst/>
            <a:cxnLst/>
            <a:rect r="r" b="b" t="t" l="l"/>
            <a:pathLst>
              <a:path h="5318630" w="10663920">
                <a:moveTo>
                  <a:pt x="0" y="0"/>
                </a:moveTo>
                <a:lnTo>
                  <a:pt x="10663920" y="0"/>
                </a:lnTo>
                <a:lnTo>
                  <a:pt x="10663920" y="5318630"/>
                </a:lnTo>
                <a:lnTo>
                  <a:pt x="0" y="531863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516946" y="1377081"/>
            <a:ext cx="6072575" cy="4781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67"/>
              </a:lnSpc>
              <a:spcBef>
                <a:spcPct val="0"/>
              </a:spcBef>
            </a:pPr>
            <a:r>
              <a:rPr lang="en-US" b="true" sz="2548" spc="20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Carrying out requirements  asked by the topic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211346" y="1057948"/>
            <a:ext cx="4299995" cy="1087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27"/>
              </a:lnSpc>
            </a:pPr>
            <a:r>
              <a:rPr lang="en-US" b="true" sz="2948" spc="23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Part B:  Data Visualization</a:t>
            </a:r>
          </a:p>
          <a:p>
            <a:pPr algn="ctr" marL="0" indent="0" lvl="0">
              <a:lnSpc>
                <a:spcPts val="4127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2412552" y="2470686"/>
            <a:ext cx="13438484" cy="905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  <a:spcBef>
                <a:spcPct val="0"/>
              </a:spcBef>
            </a:pPr>
            <a:r>
              <a:rPr lang="en-US" b="true" sz="2599">
                <a:solidFill>
                  <a:srgbClr val="424242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Drawing a  bar chart showing the total revenue of Merchant_names in the month with the highest revenue -December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-538669" y="3623846"/>
            <a:ext cx="6837972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b="true" sz="29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=&gt; RESULT:</a:t>
            </a:r>
          </a:p>
        </p:txBody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13711" y="3454975"/>
            <a:ext cx="13824918" cy="3822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457"/>
              </a:lnSpc>
            </a:pPr>
            <a:r>
              <a:rPr lang="en-US" sz="7609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3. Appling Linear Regression Model to train and predict on Revenue column</a:t>
            </a:r>
          </a:p>
          <a:p>
            <a:pPr algn="ctr">
              <a:lnSpc>
                <a:spcPts val="7457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744054" y="1133060"/>
            <a:ext cx="2133967" cy="2071888"/>
          </a:xfrm>
          <a:custGeom>
            <a:avLst/>
            <a:gdLst/>
            <a:ahLst/>
            <a:cxnLst/>
            <a:rect r="r" b="b" t="t" l="l"/>
            <a:pathLst>
              <a:path h="2071888" w="2133967">
                <a:moveTo>
                  <a:pt x="0" y="0"/>
                </a:moveTo>
                <a:lnTo>
                  <a:pt x="2133967" y="0"/>
                </a:lnTo>
                <a:lnTo>
                  <a:pt x="2133967" y="2071888"/>
                </a:lnTo>
                <a:lnTo>
                  <a:pt x="0" y="20718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42949" y="1245975"/>
            <a:ext cx="1852795" cy="1846058"/>
          </a:xfrm>
          <a:custGeom>
            <a:avLst/>
            <a:gdLst/>
            <a:ahLst/>
            <a:cxnLst/>
            <a:rect r="r" b="b" t="t" l="l"/>
            <a:pathLst>
              <a:path h="1846058" w="1852795">
                <a:moveTo>
                  <a:pt x="0" y="0"/>
                </a:moveTo>
                <a:lnTo>
                  <a:pt x="1852795" y="0"/>
                </a:lnTo>
                <a:lnTo>
                  <a:pt x="1852795" y="1846058"/>
                </a:lnTo>
                <a:lnTo>
                  <a:pt x="0" y="18460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142949" y="6766990"/>
            <a:ext cx="1227871" cy="2519885"/>
          </a:xfrm>
          <a:custGeom>
            <a:avLst/>
            <a:gdLst/>
            <a:ahLst/>
            <a:cxnLst/>
            <a:rect r="r" b="b" t="t" l="l"/>
            <a:pathLst>
              <a:path h="2519885" w="1227871">
                <a:moveTo>
                  <a:pt x="0" y="0"/>
                </a:moveTo>
                <a:lnTo>
                  <a:pt x="1227871" y="0"/>
                </a:lnTo>
                <a:lnTo>
                  <a:pt x="1227871" y="2519885"/>
                </a:lnTo>
                <a:lnTo>
                  <a:pt x="0" y="25198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08970" y="636605"/>
            <a:ext cx="16230600" cy="8621695"/>
            <a:chOff x="0" y="0"/>
            <a:chExt cx="4274726" cy="22707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270734"/>
            </a:xfrm>
            <a:custGeom>
              <a:avLst/>
              <a:gdLst/>
              <a:ahLst/>
              <a:cxnLst/>
              <a:rect r="r" b="b" t="t" l="l"/>
              <a:pathLst>
                <a:path h="2270734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241161"/>
                  </a:lnTo>
                  <a:cubicBezTo>
                    <a:pt x="4274726" y="2257494"/>
                    <a:pt x="4261485" y="2270734"/>
                    <a:pt x="4245152" y="2270734"/>
                  </a:cubicBezTo>
                  <a:lnTo>
                    <a:pt x="29574" y="2270734"/>
                  </a:lnTo>
                  <a:cubicBezTo>
                    <a:pt x="13241" y="2270734"/>
                    <a:pt x="0" y="2257494"/>
                    <a:pt x="0" y="2241161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308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315156" y="1028700"/>
            <a:ext cx="2179471" cy="2171546"/>
          </a:xfrm>
          <a:custGeom>
            <a:avLst/>
            <a:gdLst/>
            <a:ahLst/>
            <a:cxnLst/>
            <a:rect r="r" b="b" t="t" l="l"/>
            <a:pathLst>
              <a:path h="2171546" w="2179471">
                <a:moveTo>
                  <a:pt x="0" y="0"/>
                </a:moveTo>
                <a:lnTo>
                  <a:pt x="2179471" y="0"/>
                </a:lnTo>
                <a:lnTo>
                  <a:pt x="2179471" y="2171546"/>
                </a:lnTo>
                <a:lnTo>
                  <a:pt x="0" y="217154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33705" y="5803884"/>
            <a:ext cx="1683243" cy="3454416"/>
          </a:xfrm>
          <a:custGeom>
            <a:avLst/>
            <a:gdLst/>
            <a:ahLst/>
            <a:cxnLst/>
            <a:rect r="r" b="b" t="t" l="l"/>
            <a:pathLst>
              <a:path h="3454416" w="1683243">
                <a:moveTo>
                  <a:pt x="0" y="0"/>
                </a:moveTo>
                <a:lnTo>
                  <a:pt x="1683243" y="0"/>
                </a:lnTo>
                <a:lnTo>
                  <a:pt x="1683243" y="3454416"/>
                </a:lnTo>
                <a:lnTo>
                  <a:pt x="0" y="34544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2745688" y="1028700"/>
            <a:ext cx="9843386" cy="1565784"/>
            <a:chOff x="0" y="0"/>
            <a:chExt cx="3169149" cy="5041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69149" cy="504115"/>
            </a:xfrm>
            <a:custGeom>
              <a:avLst/>
              <a:gdLst/>
              <a:ahLst/>
              <a:cxnLst/>
              <a:rect r="r" b="b" t="t" l="l"/>
              <a:pathLst>
                <a:path h="504115" w="3169149">
                  <a:moveTo>
                    <a:pt x="78651" y="0"/>
                  </a:moveTo>
                  <a:lnTo>
                    <a:pt x="3090498" y="0"/>
                  </a:lnTo>
                  <a:cubicBezTo>
                    <a:pt x="3133936" y="0"/>
                    <a:pt x="3169149" y="35213"/>
                    <a:pt x="3169149" y="78651"/>
                  </a:cubicBezTo>
                  <a:lnTo>
                    <a:pt x="3169149" y="425464"/>
                  </a:lnTo>
                  <a:cubicBezTo>
                    <a:pt x="3169149" y="468902"/>
                    <a:pt x="3133936" y="504115"/>
                    <a:pt x="3090498" y="504115"/>
                  </a:cubicBezTo>
                  <a:lnTo>
                    <a:pt x="78651" y="504115"/>
                  </a:lnTo>
                  <a:cubicBezTo>
                    <a:pt x="35213" y="504115"/>
                    <a:pt x="0" y="468902"/>
                    <a:pt x="0" y="425464"/>
                  </a:cubicBezTo>
                  <a:lnTo>
                    <a:pt x="0" y="78651"/>
                  </a:lnTo>
                  <a:cubicBezTo>
                    <a:pt x="0" y="35213"/>
                    <a:pt x="35213" y="0"/>
                    <a:pt x="78651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169149" cy="542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803125" y="2807948"/>
            <a:ext cx="9785950" cy="5991872"/>
          </a:xfrm>
          <a:custGeom>
            <a:avLst/>
            <a:gdLst/>
            <a:ahLst/>
            <a:cxnLst/>
            <a:rect r="r" b="b" t="t" l="l"/>
            <a:pathLst>
              <a:path h="5991872" w="9785950">
                <a:moveTo>
                  <a:pt x="0" y="0"/>
                </a:moveTo>
                <a:lnTo>
                  <a:pt x="9785950" y="0"/>
                </a:lnTo>
                <a:lnTo>
                  <a:pt x="9785950" y="5991872"/>
                </a:lnTo>
                <a:lnTo>
                  <a:pt x="0" y="59918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-731" r="0" b="-731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030918" y="1179766"/>
            <a:ext cx="9272926" cy="120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Appling Linear Regression Model to train and predict on ‘Revenue’ column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4947341" y="5376246"/>
            <a:ext cx="1547286" cy="3175400"/>
          </a:xfrm>
          <a:custGeom>
            <a:avLst/>
            <a:gdLst/>
            <a:ahLst/>
            <a:cxnLst/>
            <a:rect r="r" b="b" t="t" l="l"/>
            <a:pathLst>
              <a:path h="3175400" w="1547286">
                <a:moveTo>
                  <a:pt x="0" y="0"/>
                </a:moveTo>
                <a:lnTo>
                  <a:pt x="1547286" y="0"/>
                </a:lnTo>
                <a:lnTo>
                  <a:pt x="1547286" y="3175400"/>
                </a:lnTo>
                <a:lnTo>
                  <a:pt x="0" y="31754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654989" y="1028700"/>
            <a:ext cx="1571498" cy="1565784"/>
          </a:xfrm>
          <a:custGeom>
            <a:avLst/>
            <a:gdLst/>
            <a:ahLst/>
            <a:cxnLst/>
            <a:rect r="r" b="b" t="t" l="l"/>
            <a:pathLst>
              <a:path h="1565784" w="1571498">
                <a:moveTo>
                  <a:pt x="0" y="0"/>
                </a:moveTo>
                <a:lnTo>
                  <a:pt x="1571499" y="0"/>
                </a:lnTo>
                <a:lnTo>
                  <a:pt x="1571499" y="1565784"/>
                </a:lnTo>
                <a:lnTo>
                  <a:pt x="0" y="1565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08970" y="636605"/>
            <a:ext cx="16230600" cy="8621695"/>
            <a:chOff x="0" y="0"/>
            <a:chExt cx="4274726" cy="22707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270734"/>
            </a:xfrm>
            <a:custGeom>
              <a:avLst/>
              <a:gdLst/>
              <a:ahLst/>
              <a:cxnLst/>
              <a:rect r="r" b="b" t="t" l="l"/>
              <a:pathLst>
                <a:path h="2270734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241161"/>
                  </a:lnTo>
                  <a:cubicBezTo>
                    <a:pt x="4274726" y="2257494"/>
                    <a:pt x="4261485" y="2270734"/>
                    <a:pt x="4245152" y="2270734"/>
                  </a:cubicBezTo>
                  <a:lnTo>
                    <a:pt x="29574" y="2270734"/>
                  </a:lnTo>
                  <a:cubicBezTo>
                    <a:pt x="13241" y="2270734"/>
                    <a:pt x="0" y="2257494"/>
                    <a:pt x="0" y="2241161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308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22606" y="1977007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0" y="0"/>
                </a:lnTo>
                <a:lnTo>
                  <a:pt x="1239460" y="1234953"/>
                </a:lnTo>
                <a:lnTo>
                  <a:pt x="0" y="123495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433705" y="6816157"/>
            <a:ext cx="1189990" cy="2442143"/>
          </a:xfrm>
          <a:custGeom>
            <a:avLst/>
            <a:gdLst/>
            <a:ahLst/>
            <a:cxnLst/>
            <a:rect r="r" b="b" t="t" l="l"/>
            <a:pathLst>
              <a:path h="2442143" w="1189990">
                <a:moveTo>
                  <a:pt x="0" y="0"/>
                </a:moveTo>
                <a:lnTo>
                  <a:pt x="1189990" y="0"/>
                </a:lnTo>
                <a:lnTo>
                  <a:pt x="1189990" y="2442143"/>
                </a:lnTo>
                <a:lnTo>
                  <a:pt x="0" y="244214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2978736" y="1028700"/>
            <a:ext cx="9843386" cy="1565784"/>
            <a:chOff x="0" y="0"/>
            <a:chExt cx="3169149" cy="5041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69149" cy="504115"/>
            </a:xfrm>
            <a:custGeom>
              <a:avLst/>
              <a:gdLst/>
              <a:ahLst/>
              <a:cxnLst/>
              <a:rect r="r" b="b" t="t" l="l"/>
              <a:pathLst>
                <a:path h="504115" w="3169149">
                  <a:moveTo>
                    <a:pt x="78651" y="0"/>
                  </a:moveTo>
                  <a:lnTo>
                    <a:pt x="3090498" y="0"/>
                  </a:lnTo>
                  <a:cubicBezTo>
                    <a:pt x="3133936" y="0"/>
                    <a:pt x="3169149" y="35213"/>
                    <a:pt x="3169149" y="78651"/>
                  </a:cubicBezTo>
                  <a:lnTo>
                    <a:pt x="3169149" y="425464"/>
                  </a:lnTo>
                  <a:cubicBezTo>
                    <a:pt x="3169149" y="468902"/>
                    <a:pt x="3133936" y="504115"/>
                    <a:pt x="3090498" y="504115"/>
                  </a:cubicBezTo>
                  <a:lnTo>
                    <a:pt x="78651" y="504115"/>
                  </a:lnTo>
                  <a:cubicBezTo>
                    <a:pt x="35213" y="504115"/>
                    <a:pt x="0" y="468902"/>
                    <a:pt x="0" y="425464"/>
                  </a:cubicBezTo>
                  <a:lnTo>
                    <a:pt x="0" y="78651"/>
                  </a:lnTo>
                  <a:cubicBezTo>
                    <a:pt x="0" y="35213"/>
                    <a:pt x="35213" y="0"/>
                    <a:pt x="78651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169149" cy="542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2265421" y="2854490"/>
            <a:ext cx="12049735" cy="5723624"/>
          </a:xfrm>
          <a:custGeom>
            <a:avLst/>
            <a:gdLst/>
            <a:ahLst/>
            <a:cxnLst/>
            <a:rect r="r" b="b" t="t" l="l"/>
            <a:pathLst>
              <a:path h="5723624" w="12049735">
                <a:moveTo>
                  <a:pt x="0" y="0"/>
                </a:moveTo>
                <a:lnTo>
                  <a:pt x="12049735" y="0"/>
                </a:lnTo>
                <a:lnTo>
                  <a:pt x="12049735" y="5723624"/>
                </a:lnTo>
                <a:lnTo>
                  <a:pt x="0" y="57236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20400" y="1179766"/>
            <a:ext cx="9160058" cy="120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Appling Linear Regression Model to train and predict on ‘Revenue’ column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654989" y="1028700"/>
            <a:ext cx="1239461" cy="1234954"/>
          </a:xfrm>
          <a:custGeom>
            <a:avLst/>
            <a:gdLst/>
            <a:ahLst/>
            <a:cxnLst/>
            <a:rect r="r" b="b" t="t" l="l"/>
            <a:pathLst>
              <a:path h="1234954" w="1239461">
                <a:moveTo>
                  <a:pt x="0" y="0"/>
                </a:moveTo>
                <a:lnTo>
                  <a:pt x="1239461" y="0"/>
                </a:lnTo>
                <a:lnTo>
                  <a:pt x="1239461" y="1234954"/>
                </a:lnTo>
                <a:lnTo>
                  <a:pt x="0" y="12349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14785565" y="5143500"/>
            <a:ext cx="1673594" cy="3434614"/>
          </a:xfrm>
          <a:custGeom>
            <a:avLst/>
            <a:gdLst/>
            <a:ahLst/>
            <a:cxnLst/>
            <a:rect r="r" b="b" t="t" l="l"/>
            <a:pathLst>
              <a:path h="3434614" w="1673594">
                <a:moveTo>
                  <a:pt x="0" y="0"/>
                </a:moveTo>
                <a:lnTo>
                  <a:pt x="1673593" y="0"/>
                </a:lnTo>
                <a:lnTo>
                  <a:pt x="1673593" y="3434614"/>
                </a:lnTo>
                <a:lnTo>
                  <a:pt x="0" y="343461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5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6956" y="636605"/>
            <a:ext cx="16566567" cy="8621695"/>
            <a:chOff x="0" y="0"/>
            <a:chExt cx="4363211" cy="22707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63211" cy="2270734"/>
            </a:xfrm>
            <a:custGeom>
              <a:avLst/>
              <a:gdLst/>
              <a:ahLst/>
              <a:cxnLst/>
              <a:rect r="r" b="b" t="t" l="l"/>
              <a:pathLst>
                <a:path h="2270734" w="4363211">
                  <a:moveTo>
                    <a:pt x="28974" y="0"/>
                  </a:moveTo>
                  <a:lnTo>
                    <a:pt x="4334237" y="0"/>
                  </a:lnTo>
                  <a:cubicBezTo>
                    <a:pt x="4350239" y="0"/>
                    <a:pt x="4363211" y="12972"/>
                    <a:pt x="4363211" y="28974"/>
                  </a:cubicBezTo>
                  <a:lnTo>
                    <a:pt x="4363211" y="2241760"/>
                  </a:lnTo>
                  <a:cubicBezTo>
                    <a:pt x="4363211" y="2249445"/>
                    <a:pt x="4360159" y="2256815"/>
                    <a:pt x="4354725" y="2262248"/>
                  </a:cubicBezTo>
                  <a:cubicBezTo>
                    <a:pt x="4349291" y="2267682"/>
                    <a:pt x="4341922" y="2270734"/>
                    <a:pt x="4334237" y="2270734"/>
                  </a:cubicBezTo>
                  <a:lnTo>
                    <a:pt x="28974" y="2270734"/>
                  </a:lnTo>
                  <a:cubicBezTo>
                    <a:pt x="21290" y="2270734"/>
                    <a:pt x="13920" y="2267682"/>
                    <a:pt x="8486" y="2262248"/>
                  </a:cubicBezTo>
                  <a:cubicBezTo>
                    <a:pt x="3053" y="2256815"/>
                    <a:pt x="0" y="2249445"/>
                    <a:pt x="0" y="2241760"/>
                  </a:cubicBezTo>
                  <a:lnTo>
                    <a:pt x="0" y="28974"/>
                  </a:lnTo>
                  <a:cubicBezTo>
                    <a:pt x="0" y="21290"/>
                    <a:pt x="3053" y="13920"/>
                    <a:pt x="8486" y="8486"/>
                  </a:cubicBezTo>
                  <a:cubicBezTo>
                    <a:pt x="13920" y="3053"/>
                    <a:pt x="21290" y="0"/>
                    <a:pt x="289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63211" cy="2308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53126" y="776577"/>
            <a:ext cx="2128670" cy="2120930"/>
          </a:xfrm>
          <a:custGeom>
            <a:avLst/>
            <a:gdLst/>
            <a:ahLst/>
            <a:cxnLst/>
            <a:rect r="r" b="b" t="t" l="l"/>
            <a:pathLst>
              <a:path h="2120930" w="2128670">
                <a:moveTo>
                  <a:pt x="0" y="0"/>
                </a:moveTo>
                <a:lnTo>
                  <a:pt x="2128671" y="0"/>
                </a:lnTo>
                <a:lnTo>
                  <a:pt x="2128671" y="2120930"/>
                </a:lnTo>
                <a:lnTo>
                  <a:pt x="0" y="21209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26956" y="5143500"/>
            <a:ext cx="2011128" cy="4127316"/>
          </a:xfrm>
          <a:custGeom>
            <a:avLst/>
            <a:gdLst/>
            <a:ahLst/>
            <a:cxnLst/>
            <a:rect r="r" b="b" t="t" l="l"/>
            <a:pathLst>
              <a:path h="4127316" w="2011128">
                <a:moveTo>
                  <a:pt x="0" y="0"/>
                </a:moveTo>
                <a:lnTo>
                  <a:pt x="2011128" y="0"/>
                </a:lnTo>
                <a:lnTo>
                  <a:pt x="2011128" y="4127316"/>
                </a:lnTo>
                <a:lnTo>
                  <a:pt x="0" y="4127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2978736" y="1028700"/>
            <a:ext cx="9843386" cy="1565784"/>
            <a:chOff x="0" y="0"/>
            <a:chExt cx="3169149" cy="5041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69149" cy="504115"/>
            </a:xfrm>
            <a:custGeom>
              <a:avLst/>
              <a:gdLst/>
              <a:ahLst/>
              <a:cxnLst/>
              <a:rect r="r" b="b" t="t" l="l"/>
              <a:pathLst>
                <a:path h="504115" w="3169149">
                  <a:moveTo>
                    <a:pt x="78651" y="0"/>
                  </a:moveTo>
                  <a:lnTo>
                    <a:pt x="3090498" y="0"/>
                  </a:lnTo>
                  <a:cubicBezTo>
                    <a:pt x="3133936" y="0"/>
                    <a:pt x="3169149" y="35213"/>
                    <a:pt x="3169149" y="78651"/>
                  </a:cubicBezTo>
                  <a:lnTo>
                    <a:pt x="3169149" y="425464"/>
                  </a:lnTo>
                  <a:cubicBezTo>
                    <a:pt x="3169149" y="468902"/>
                    <a:pt x="3133936" y="504115"/>
                    <a:pt x="3090498" y="504115"/>
                  </a:cubicBezTo>
                  <a:lnTo>
                    <a:pt x="78651" y="504115"/>
                  </a:lnTo>
                  <a:cubicBezTo>
                    <a:pt x="35213" y="504115"/>
                    <a:pt x="0" y="468902"/>
                    <a:pt x="0" y="425464"/>
                  </a:cubicBezTo>
                  <a:lnTo>
                    <a:pt x="0" y="78651"/>
                  </a:lnTo>
                  <a:cubicBezTo>
                    <a:pt x="0" y="35213"/>
                    <a:pt x="35213" y="0"/>
                    <a:pt x="78651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169149" cy="542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3320400" y="2754012"/>
            <a:ext cx="9873109" cy="6170693"/>
          </a:xfrm>
          <a:custGeom>
            <a:avLst/>
            <a:gdLst/>
            <a:ahLst/>
            <a:cxnLst/>
            <a:rect r="r" b="b" t="t" l="l"/>
            <a:pathLst>
              <a:path h="6170693" w="9873109">
                <a:moveTo>
                  <a:pt x="0" y="0"/>
                </a:moveTo>
                <a:lnTo>
                  <a:pt x="9873109" y="0"/>
                </a:lnTo>
                <a:lnTo>
                  <a:pt x="9873109" y="6170693"/>
                </a:lnTo>
                <a:lnTo>
                  <a:pt x="0" y="617069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3320400" y="1179766"/>
            <a:ext cx="9160058" cy="120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Appling Linear Regression Model to train and predict on ‘Revenue’ column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5108539" y="5247764"/>
            <a:ext cx="1784984" cy="3663214"/>
          </a:xfrm>
          <a:custGeom>
            <a:avLst/>
            <a:gdLst/>
            <a:ahLst/>
            <a:cxnLst/>
            <a:rect r="r" b="b" t="t" l="l"/>
            <a:pathLst>
              <a:path h="3663214" w="1784984">
                <a:moveTo>
                  <a:pt x="0" y="0"/>
                </a:moveTo>
                <a:lnTo>
                  <a:pt x="1784984" y="0"/>
                </a:lnTo>
                <a:lnTo>
                  <a:pt x="1784984" y="3663215"/>
                </a:lnTo>
                <a:lnTo>
                  <a:pt x="0" y="36632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739150" y="1028700"/>
            <a:ext cx="1875627" cy="1868807"/>
          </a:xfrm>
          <a:custGeom>
            <a:avLst/>
            <a:gdLst/>
            <a:ahLst/>
            <a:cxnLst/>
            <a:rect r="r" b="b" t="t" l="l"/>
            <a:pathLst>
              <a:path h="1868807" w="1875627">
                <a:moveTo>
                  <a:pt x="0" y="0"/>
                </a:moveTo>
                <a:lnTo>
                  <a:pt x="1875628" y="0"/>
                </a:lnTo>
                <a:lnTo>
                  <a:pt x="1875628" y="1868807"/>
                </a:lnTo>
                <a:lnTo>
                  <a:pt x="0" y="18688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437942" y="1696095"/>
            <a:ext cx="14895415" cy="10009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640756" indent="-820378" lvl="1">
              <a:lnSpc>
                <a:spcPts val="7447"/>
              </a:lnSpc>
              <a:buAutoNum type="arabicPeriod" startAt="1"/>
            </a:pPr>
            <a:r>
              <a:rPr lang="en-US" sz="7599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Provided Information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125333" y="1441510"/>
            <a:ext cx="2133967" cy="2071888"/>
          </a:xfrm>
          <a:custGeom>
            <a:avLst/>
            <a:gdLst/>
            <a:ahLst/>
            <a:cxnLst/>
            <a:rect r="r" b="b" t="t" l="l"/>
            <a:pathLst>
              <a:path h="2071888" w="2133967">
                <a:moveTo>
                  <a:pt x="0" y="0"/>
                </a:moveTo>
                <a:lnTo>
                  <a:pt x="2133967" y="0"/>
                </a:lnTo>
                <a:lnTo>
                  <a:pt x="2133967" y="2071888"/>
                </a:lnTo>
                <a:lnTo>
                  <a:pt x="0" y="20718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66266" y="3092753"/>
            <a:ext cx="1456369" cy="1451073"/>
          </a:xfrm>
          <a:custGeom>
            <a:avLst/>
            <a:gdLst/>
            <a:ahLst/>
            <a:cxnLst/>
            <a:rect r="r" b="b" t="t" l="l"/>
            <a:pathLst>
              <a:path h="1451073" w="1456369">
                <a:moveTo>
                  <a:pt x="0" y="0"/>
                </a:moveTo>
                <a:lnTo>
                  <a:pt x="1456368" y="0"/>
                </a:lnTo>
                <a:lnTo>
                  <a:pt x="1456368" y="1451073"/>
                </a:lnTo>
                <a:lnTo>
                  <a:pt x="0" y="1451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3521892" y="3349611"/>
            <a:ext cx="11244217" cy="1250955"/>
          </a:xfrm>
          <a:custGeom>
            <a:avLst/>
            <a:gdLst/>
            <a:ahLst/>
            <a:cxnLst/>
            <a:rect r="r" b="b" t="t" l="l"/>
            <a:pathLst>
              <a:path h="1250955" w="11244217">
                <a:moveTo>
                  <a:pt x="0" y="0"/>
                </a:moveTo>
                <a:lnTo>
                  <a:pt x="11244216" y="0"/>
                </a:lnTo>
                <a:lnTo>
                  <a:pt x="11244216" y="1250955"/>
                </a:lnTo>
                <a:lnTo>
                  <a:pt x="0" y="125095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2769220"/>
            <a:ext cx="16230600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Transactions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37942" y="4796563"/>
            <a:ext cx="16230600" cy="3489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Schema: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User_id: each user in MoMo will be given a unique id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Order_id: each transaction will be given a unique id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Date: date when the transaction took place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Amount: amount of money that user spent on that transaction (VND)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Merchant_id: each merchant will be given a unique id</a:t>
            </a:r>
          </a:p>
          <a:p>
            <a:pPr algn="l" marL="539754" indent="-269877" lvl="1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Purchase_status: if the user uses the account to buy a card for another user, it will be labeled 'Mua hộ'</a:t>
            </a:r>
          </a:p>
          <a:p>
            <a:pPr algn="l">
              <a:lnSpc>
                <a:spcPts val="3500"/>
              </a:lnSpc>
            </a:pPr>
          </a:p>
        </p:txBody>
      </p:sp>
    </p:spTree>
  </p:cSld>
  <p:clrMapOvr>
    <a:masterClrMapping/>
  </p:clrMapOvr>
</p:sld>
</file>

<file path=ppt/slides/slide6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26956" y="636605"/>
            <a:ext cx="17368390" cy="8621695"/>
            <a:chOff x="0" y="0"/>
            <a:chExt cx="4574391" cy="22707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574391" cy="2270734"/>
            </a:xfrm>
            <a:custGeom>
              <a:avLst/>
              <a:gdLst/>
              <a:ahLst/>
              <a:cxnLst/>
              <a:rect r="r" b="b" t="t" l="l"/>
              <a:pathLst>
                <a:path h="2270734" w="4574391">
                  <a:moveTo>
                    <a:pt x="27636" y="0"/>
                  </a:moveTo>
                  <a:lnTo>
                    <a:pt x="4546754" y="0"/>
                  </a:lnTo>
                  <a:cubicBezTo>
                    <a:pt x="4562017" y="0"/>
                    <a:pt x="4574391" y="12373"/>
                    <a:pt x="4574391" y="27636"/>
                  </a:cubicBezTo>
                  <a:lnTo>
                    <a:pt x="4574391" y="2243098"/>
                  </a:lnTo>
                  <a:cubicBezTo>
                    <a:pt x="4574391" y="2258361"/>
                    <a:pt x="4562017" y="2270734"/>
                    <a:pt x="4546754" y="2270734"/>
                  </a:cubicBezTo>
                  <a:lnTo>
                    <a:pt x="27636" y="2270734"/>
                  </a:lnTo>
                  <a:cubicBezTo>
                    <a:pt x="12373" y="2270734"/>
                    <a:pt x="0" y="2258361"/>
                    <a:pt x="0" y="2243098"/>
                  </a:cubicBezTo>
                  <a:lnTo>
                    <a:pt x="0" y="27636"/>
                  </a:lnTo>
                  <a:cubicBezTo>
                    <a:pt x="0" y="12373"/>
                    <a:pt x="12373" y="0"/>
                    <a:pt x="27636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574391" cy="2308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4315156" y="7844992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8" y="0"/>
                </a:lnTo>
                <a:lnTo>
                  <a:pt x="4156788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653126" y="776577"/>
            <a:ext cx="2128670" cy="2120930"/>
          </a:xfrm>
          <a:custGeom>
            <a:avLst/>
            <a:gdLst/>
            <a:ahLst/>
            <a:cxnLst/>
            <a:rect r="r" b="b" t="t" l="l"/>
            <a:pathLst>
              <a:path h="2120930" w="2128670">
                <a:moveTo>
                  <a:pt x="0" y="0"/>
                </a:moveTo>
                <a:lnTo>
                  <a:pt x="2128671" y="0"/>
                </a:lnTo>
                <a:lnTo>
                  <a:pt x="2128671" y="2120930"/>
                </a:lnTo>
                <a:lnTo>
                  <a:pt x="0" y="21209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326956" y="5143500"/>
            <a:ext cx="2011128" cy="4127316"/>
          </a:xfrm>
          <a:custGeom>
            <a:avLst/>
            <a:gdLst/>
            <a:ahLst/>
            <a:cxnLst/>
            <a:rect r="r" b="b" t="t" l="l"/>
            <a:pathLst>
              <a:path h="4127316" w="2011128">
                <a:moveTo>
                  <a:pt x="0" y="0"/>
                </a:moveTo>
                <a:lnTo>
                  <a:pt x="2011128" y="0"/>
                </a:lnTo>
                <a:lnTo>
                  <a:pt x="2011128" y="4127316"/>
                </a:lnTo>
                <a:lnTo>
                  <a:pt x="0" y="412731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1" id="11"/>
          <p:cNvGrpSpPr/>
          <p:nvPr/>
        </p:nvGrpSpPr>
        <p:grpSpPr>
          <a:xfrm rot="0">
            <a:off x="2978736" y="1028700"/>
            <a:ext cx="9843386" cy="1565784"/>
            <a:chOff x="0" y="0"/>
            <a:chExt cx="3169149" cy="50411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69149" cy="504115"/>
            </a:xfrm>
            <a:custGeom>
              <a:avLst/>
              <a:gdLst/>
              <a:ahLst/>
              <a:cxnLst/>
              <a:rect r="r" b="b" t="t" l="l"/>
              <a:pathLst>
                <a:path h="504115" w="3169149">
                  <a:moveTo>
                    <a:pt x="78651" y="0"/>
                  </a:moveTo>
                  <a:lnTo>
                    <a:pt x="3090498" y="0"/>
                  </a:lnTo>
                  <a:cubicBezTo>
                    <a:pt x="3133936" y="0"/>
                    <a:pt x="3169149" y="35213"/>
                    <a:pt x="3169149" y="78651"/>
                  </a:cubicBezTo>
                  <a:lnTo>
                    <a:pt x="3169149" y="425464"/>
                  </a:lnTo>
                  <a:cubicBezTo>
                    <a:pt x="3169149" y="468902"/>
                    <a:pt x="3133936" y="504115"/>
                    <a:pt x="3090498" y="504115"/>
                  </a:cubicBezTo>
                  <a:lnTo>
                    <a:pt x="78651" y="504115"/>
                  </a:lnTo>
                  <a:cubicBezTo>
                    <a:pt x="35213" y="504115"/>
                    <a:pt x="0" y="468902"/>
                    <a:pt x="0" y="425464"/>
                  </a:cubicBezTo>
                  <a:lnTo>
                    <a:pt x="0" y="78651"/>
                  </a:lnTo>
                  <a:cubicBezTo>
                    <a:pt x="0" y="35213"/>
                    <a:pt x="35213" y="0"/>
                    <a:pt x="78651" y="0"/>
                  </a:cubicBezTo>
                  <a:close/>
                </a:path>
              </a:pathLst>
            </a:custGeom>
            <a:solidFill>
              <a:srgbClr val="C3E4CE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169149" cy="5422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5108539" y="5247764"/>
            <a:ext cx="1784984" cy="3663214"/>
          </a:xfrm>
          <a:custGeom>
            <a:avLst/>
            <a:gdLst/>
            <a:ahLst/>
            <a:cxnLst/>
            <a:rect r="r" b="b" t="t" l="l"/>
            <a:pathLst>
              <a:path h="3663214" w="1784984">
                <a:moveTo>
                  <a:pt x="0" y="0"/>
                </a:moveTo>
                <a:lnTo>
                  <a:pt x="1784984" y="0"/>
                </a:lnTo>
                <a:lnTo>
                  <a:pt x="1784984" y="3663215"/>
                </a:lnTo>
                <a:lnTo>
                  <a:pt x="0" y="366321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739150" y="1028700"/>
            <a:ext cx="1875627" cy="1868807"/>
          </a:xfrm>
          <a:custGeom>
            <a:avLst/>
            <a:gdLst/>
            <a:ahLst/>
            <a:cxnLst/>
            <a:rect r="r" b="b" t="t" l="l"/>
            <a:pathLst>
              <a:path h="1868807" w="1875627">
                <a:moveTo>
                  <a:pt x="0" y="0"/>
                </a:moveTo>
                <a:lnTo>
                  <a:pt x="1875628" y="0"/>
                </a:lnTo>
                <a:lnTo>
                  <a:pt x="1875628" y="1868807"/>
                </a:lnTo>
                <a:lnTo>
                  <a:pt x="0" y="186880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3141266" y="3844450"/>
            <a:ext cx="11699364" cy="4000542"/>
          </a:xfrm>
          <a:custGeom>
            <a:avLst/>
            <a:gdLst/>
            <a:ahLst/>
            <a:cxnLst/>
            <a:rect r="r" b="b" t="t" l="l"/>
            <a:pathLst>
              <a:path h="4000542" w="11699364">
                <a:moveTo>
                  <a:pt x="0" y="0"/>
                </a:moveTo>
                <a:lnTo>
                  <a:pt x="11699364" y="0"/>
                </a:lnTo>
                <a:lnTo>
                  <a:pt x="11699364" y="4000542"/>
                </a:lnTo>
                <a:lnTo>
                  <a:pt x="0" y="400054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3320400" y="1179766"/>
            <a:ext cx="9160058" cy="1206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b="true" sz="3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Appling Linear Regression Model to train and predict on ‘Revenue’ column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667036" y="2805128"/>
            <a:ext cx="6837972" cy="7524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b="true" sz="4499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=&gt; RESULT:</a:t>
            </a:r>
          </a:p>
        </p:txBody>
      </p:sp>
    </p:spTree>
  </p:cSld>
  <p:clrMapOvr>
    <a:masterClrMapping/>
  </p:clrMapOvr>
</p:sld>
</file>

<file path=ppt/slides/slide6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57275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926053" y="1057275"/>
            <a:ext cx="2147649" cy="2139839"/>
          </a:xfrm>
          <a:custGeom>
            <a:avLst/>
            <a:gdLst/>
            <a:ahLst/>
            <a:cxnLst/>
            <a:rect r="r" b="b" t="t" l="l"/>
            <a:pathLst>
              <a:path h="2139839" w="2147649">
                <a:moveTo>
                  <a:pt x="0" y="0"/>
                </a:moveTo>
                <a:lnTo>
                  <a:pt x="2147649" y="0"/>
                </a:lnTo>
                <a:lnTo>
                  <a:pt x="2147649" y="2139839"/>
                </a:lnTo>
                <a:lnTo>
                  <a:pt x="0" y="213983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3972844" y="4016620"/>
            <a:ext cx="10953209" cy="268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781"/>
              </a:lnSpc>
              <a:spcBef>
                <a:spcPct val="0"/>
              </a:spcBef>
            </a:pPr>
            <a:r>
              <a:rPr lang="en-US" sz="7700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III. Conclusions and learnt lessons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1057275"/>
            <a:ext cx="2442040" cy="2697032"/>
          </a:xfrm>
          <a:custGeom>
            <a:avLst/>
            <a:gdLst/>
            <a:ahLst/>
            <a:cxnLst/>
            <a:rect r="r" b="b" t="t" l="l"/>
            <a:pathLst>
              <a:path h="2697032" w="2442040">
                <a:moveTo>
                  <a:pt x="0" y="0"/>
                </a:moveTo>
                <a:lnTo>
                  <a:pt x="2442040" y="0"/>
                </a:lnTo>
                <a:lnTo>
                  <a:pt x="2442040" y="2697032"/>
                </a:lnTo>
                <a:lnTo>
                  <a:pt x="0" y="269703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64412" y="5851426"/>
            <a:ext cx="1660077" cy="3406874"/>
          </a:xfrm>
          <a:custGeom>
            <a:avLst/>
            <a:gdLst/>
            <a:ahLst/>
            <a:cxnLst/>
            <a:rect r="r" b="b" t="t" l="l"/>
            <a:pathLst>
              <a:path h="3406874" w="1660077">
                <a:moveTo>
                  <a:pt x="0" y="0"/>
                </a:moveTo>
                <a:lnTo>
                  <a:pt x="1660077" y="0"/>
                </a:lnTo>
                <a:lnTo>
                  <a:pt x="1660077" y="3406874"/>
                </a:lnTo>
                <a:lnTo>
                  <a:pt x="0" y="34068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894450" y="3536884"/>
            <a:ext cx="14639362" cy="19945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98"/>
              </a:lnSpc>
            </a:pPr>
            <a:r>
              <a:rPr lang="en-US" sz="5304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Observations and insights that we draw about user demographics and transaction behavior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125333" y="1028700"/>
            <a:ext cx="2133967" cy="2071888"/>
          </a:xfrm>
          <a:custGeom>
            <a:avLst/>
            <a:gdLst/>
            <a:ahLst/>
            <a:cxnLst/>
            <a:rect r="r" b="b" t="t" l="l"/>
            <a:pathLst>
              <a:path h="2071888" w="2133967">
                <a:moveTo>
                  <a:pt x="0" y="0"/>
                </a:moveTo>
                <a:lnTo>
                  <a:pt x="2133967" y="0"/>
                </a:lnTo>
                <a:lnTo>
                  <a:pt x="2133967" y="2071888"/>
                </a:lnTo>
                <a:lnTo>
                  <a:pt x="0" y="20718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456369" y="1120032"/>
            <a:ext cx="2091081" cy="2083477"/>
          </a:xfrm>
          <a:custGeom>
            <a:avLst/>
            <a:gdLst/>
            <a:ahLst/>
            <a:cxnLst/>
            <a:rect r="r" b="b" t="t" l="l"/>
            <a:pathLst>
              <a:path h="2083477" w="2091081">
                <a:moveTo>
                  <a:pt x="0" y="0"/>
                </a:moveTo>
                <a:lnTo>
                  <a:pt x="2091080" y="0"/>
                </a:lnTo>
                <a:lnTo>
                  <a:pt x="2091080" y="2083477"/>
                </a:lnTo>
                <a:lnTo>
                  <a:pt x="0" y="208347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456369" y="5880001"/>
            <a:ext cx="1660077" cy="3406874"/>
          </a:xfrm>
          <a:custGeom>
            <a:avLst/>
            <a:gdLst/>
            <a:ahLst/>
            <a:cxnLst/>
            <a:rect r="r" b="b" t="t" l="l"/>
            <a:pathLst>
              <a:path h="3406874" w="1660077">
                <a:moveTo>
                  <a:pt x="0" y="0"/>
                </a:moveTo>
                <a:lnTo>
                  <a:pt x="1660077" y="0"/>
                </a:lnTo>
                <a:lnTo>
                  <a:pt x="1660077" y="3406874"/>
                </a:lnTo>
                <a:lnTo>
                  <a:pt x="0" y="340687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8482105" y="1131622"/>
            <a:ext cx="2133967" cy="2071888"/>
          </a:xfrm>
          <a:custGeom>
            <a:avLst/>
            <a:gdLst/>
            <a:ahLst/>
            <a:cxnLst/>
            <a:rect r="r" b="b" t="t" l="l"/>
            <a:pathLst>
              <a:path h="2071888" w="2133967">
                <a:moveTo>
                  <a:pt x="0" y="0"/>
                </a:moveTo>
                <a:lnTo>
                  <a:pt x="2133967" y="0"/>
                </a:lnTo>
                <a:lnTo>
                  <a:pt x="2133967" y="2071887"/>
                </a:lnTo>
                <a:lnTo>
                  <a:pt x="0" y="20718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5832704" y="5531408"/>
            <a:ext cx="1402216" cy="2877682"/>
          </a:xfrm>
          <a:custGeom>
            <a:avLst/>
            <a:gdLst/>
            <a:ahLst/>
            <a:cxnLst/>
            <a:rect r="r" b="b" t="t" l="l"/>
            <a:pathLst>
              <a:path h="2877682" w="1402216">
                <a:moveTo>
                  <a:pt x="0" y="0"/>
                </a:moveTo>
                <a:lnTo>
                  <a:pt x="1402216" y="0"/>
                </a:lnTo>
                <a:lnTo>
                  <a:pt x="1402216" y="2877682"/>
                </a:lnTo>
                <a:lnTo>
                  <a:pt x="0" y="287768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57275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09380" y="2103947"/>
            <a:ext cx="1669650" cy="1663579"/>
          </a:xfrm>
          <a:custGeom>
            <a:avLst/>
            <a:gdLst/>
            <a:ahLst/>
            <a:cxnLst/>
            <a:rect r="r" b="b" t="t" l="l"/>
            <a:pathLst>
              <a:path h="1663579" w="1669650">
                <a:moveTo>
                  <a:pt x="0" y="0"/>
                </a:moveTo>
                <a:lnTo>
                  <a:pt x="1669650" y="0"/>
                </a:lnTo>
                <a:lnTo>
                  <a:pt x="1669650" y="1663578"/>
                </a:lnTo>
                <a:lnTo>
                  <a:pt x="0" y="166357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7272191" y="1872199"/>
            <a:ext cx="6553180" cy="17709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0"/>
              </a:lnSpc>
            </a:pPr>
            <a:r>
              <a:rPr lang="en-US" sz="4843" spc="38" b="true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Demographic</a:t>
            </a:r>
          </a:p>
          <a:p>
            <a:pPr algn="l">
              <a:lnSpc>
                <a:spcPts val="6780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635249" y="2767213"/>
            <a:ext cx="8377985" cy="6724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6957" indent="-383479" lvl="1">
              <a:lnSpc>
                <a:spcPts val="4440"/>
              </a:lnSpc>
              <a:buFont typeface="Arial"/>
              <a:buChar char="•"/>
            </a:pPr>
            <a:r>
              <a:rPr lang="en-US" sz="3552">
                <a:solidFill>
                  <a:srgbClr val="424242"/>
                </a:solidFill>
                <a:latin typeface="Alegreya Sans"/>
                <a:ea typeface="Alegreya Sans"/>
                <a:cs typeface="Alegreya Sans"/>
                <a:sym typeface="Alegreya Sans"/>
              </a:rPr>
              <a:t>Gender: Male (~50–55%) and female (~45–50%) are fairly balanced, with males slightly more.</a:t>
            </a:r>
          </a:p>
          <a:p>
            <a:pPr algn="l" marL="766957" indent="-383479" lvl="1">
              <a:lnSpc>
                <a:spcPts val="4440"/>
              </a:lnSpc>
              <a:buFont typeface="Arial"/>
              <a:buChar char="•"/>
            </a:pPr>
            <a:r>
              <a:rPr lang="en-US" sz="3552">
                <a:solidFill>
                  <a:srgbClr val="424242"/>
                </a:solidFill>
                <a:latin typeface="Alegreya Sans"/>
                <a:ea typeface="Alegreya Sans"/>
                <a:cs typeface="Alegreya Sans"/>
                <a:sym typeface="Alegreya Sans"/>
              </a:rPr>
              <a:t> Age: 20–35 years old is the majority (~60–70%), 35–50 (~20–25%), over 50 (~10–15%).</a:t>
            </a:r>
          </a:p>
          <a:p>
            <a:pPr algn="l" marL="766957" indent="-383479" lvl="1">
              <a:lnSpc>
                <a:spcPts val="4440"/>
              </a:lnSpc>
              <a:buFont typeface="Arial"/>
              <a:buChar char="•"/>
            </a:pPr>
            <a:r>
              <a:rPr lang="en-US" sz="3552">
                <a:solidFill>
                  <a:srgbClr val="424242"/>
                </a:solidFill>
                <a:latin typeface="Alegreya Sans"/>
                <a:ea typeface="Alegreya Sans"/>
                <a:cs typeface="Alegreya Sans"/>
                <a:sym typeface="Alegreya Sans"/>
              </a:rPr>
              <a:t>Location: HCMC (~36% of revenue), "Other Cities" (~52%), Ha Noi (~12%)</a:t>
            </a:r>
          </a:p>
          <a:p>
            <a:pPr algn="l" marL="766957" indent="-383479" lvl="1">
              <a:lnSpc>
                <a:spcPts val="4440"/>
              </a:lnSpc>
              <a:buFont typeface="Arial"/>
              <a:buChar char="•"/>
            </a:pPr>
            <a:r>
              <a:rPr lang="en-US" sz="3552">
                <a:solidFill>
                  <a:srgbClr val="424242"/>
                </a:solidFill>
                <a:latin typeface="Alegreya Sans"/>
                <a:ea typeface="Alegreya Sans"/>
                <a:cs typeface="Alegreya Sans"/>
                <a:sym typeface="Alegreya Sans"/>
              </a:rPr>
              <a:t>New/old users: &gt;90% are old users, highest new users in March (112), lowest in June (62).</a:t>
            </a:r>
          </a:p>
          <a:p>
            <a:pPr algn="l">
              <a:lnSpc>
                <a:spcPts val="4440"/>
              </a:lnSpc>
            </a:pPr>
          </a:p>
          <a:p>
            <a:pPr algn="l">
              <a:lnSpc>
                <a:spcPts val="4440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702896" y="2103947"/>
            <a:ext cx="2737361" cy="4106042"/>
            <a:chOff x="0" y="0"/>
            <a:chExt cx="6350000" cy="9525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0"/>
              <a:stretch>
                <a:fillRect l="-62570" t="0" r="-6257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932176" y="3767525"/>
            <a:ext cx="2737361" cy="4106042"/>
            <a:chOff x="0" y="0"/>
            <a:chExt cx="6350000" cy="9525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1"/>
              <a:stretch>
                <a:fillRect l="-62570" t="0" r="-6257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91875" y="5659256"/>
            <a:ext cx="1511021" cy="1668799"/>
          </a:xfrm>
          <a:custGeom>
            <a:avLst/>
            <a:gdLst/>
            <a:ahLst/>
            <a:cxnLst/>
            <a:rect r="r" b="b" t="t" l="l"/>
            <a:pathLst>
              <a:path h="1668799" w="1511021">
                <a:moveTo>
                  <a:pt x="0" y="0"/>
                </a:moveTo>
                <a:lnTo>
                  <a:pt x="1511021" y="0"/>
                </a:lnTo>
                <a:lnTo>
                  <a:pt x="1511021" y="1668798"/>
                </a:lnTo>
                <a:lnTo>
                  <a:pt x="0" y="16687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47386" y="319934"/>
            <a:ext cx="16591961" cy="9448641"/>
            <a:chOff x="0" y="0"/>
            <a:chExt cx="4369899" cy="248853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369899" cy="2488531"/>
            </a:xfrm>
            <a:custGeom>
              <a:avLst/>
              <a:gdLst/>
              <a:ahLst/>
              <a:cxnLst/>
              <a:rect r="r" b="b" t="t" l="l"/>
              <a:pathLst>
                <a:path h="2488531" w="4369899">
                  <a:moveTo>
                    <a:pt x="28930" y="0"/>
                  </a:moveTo>
                  <a:lnTo>
                    <a:pt x="4340970" y="0"/>
                  </a:lnTo>
                  <a:cubicBezTo>
                    <a:pt x="4348642" y="0"/>
                    <a:pt x="4356000" y="3048"/>
                    <a:pt x="4361426" y="8473"/>
                  </a:cubicBezTo>
                  <a:cubicBezTo>
                    <a:pt x="4366851" y="13899"/>
                    <a:pt x="4369899" y="21257"/>
                    <a:pt x="4369899" y="28930"/>
                  </a:cubicBezTo>
                  <a:lnTo>
                    <a:pt x="4369899" y="2459601"/>
                  </a:lnTo>
                  <a:cubicBezTo>
                    <a:pt x="4369899" y="2467274"/>
                    <a:pt x="4366851" y="2474632"/>
                    <a:pt x="4361426" y="2480058"/>
                  </a:cubicBezTo>
                  <a:cubicBezTo>
                    <a:pt x="4356000" y="2485483"/>
                    <a:pt x="4348642" y="2488531"/>
                    <a:pt x="4340970" y="2488531"/>
                  </a:cubicBezTo>
                  <a:lnTo>
                    <a:pt x="28930" y="2488531"/>
                  </a:lnTo>
                  <a:cubicBezTo>
                    <a:pt x="21257" y="2488531"/>
                    <a:pt x="13899" y="2485483"/>
                    <a:pt x="8473" y="2480058"/>
                  </a:cubicBezTo>
                  <a:cubicBezTo>
                    <a:pt x="3048" y="2474632"/>
                    <a:pt x="0" y="2467274"/>
                    <a:pt x="0" y="2459601"/>
                  </a:cubicBezTo>
                  <a:lnTo>
                    <a:pt x="0" y="28930"/>
                  </a:lnTo>
                  <a:cubicBezTo>
                    <a:pt x="0" y="21257"/>
                    <a:pt x="3048" y="13899"/>
                    <a:pt x="8473" y="8473"/>
                  </a:cubicBezTo>
                  <a:cubicBezTo>
                    <a:pt x="13899" y="3048"/>
                    <a:pt x="21257" y="0"/>
                    <a:pt x="28930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369899" cy="25266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722243" y="8852431"/>
            <a:ext cx="3154673" cy="1072589"/>
          </a:xfrm>
          <a:custGeom>
            <a:avLst/>
            <a:gdLst/>
            <a:ahLst/>
            <a:cxnLst/>
            <a:rect r="r" b="b" t="t" l="l"/>
            <a:pathLst>
              <a:path h="1072589" w="3154673">
                <a:moveTo>
                  <a:pt x="0" y="0"/>
                </a:moveTo>
                <a:lnTo>
                  <a:pt x="3154672" y="0"/>
                </a:lnTo>
                <a:lnTo>
                  <a:pt x="3154672" y="1072589"/>
                </a:lnTo>
                <a:lnTo>
                  <a:pt x="0" y="1072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589650" y="609721"/>
            <a:ext cx="1669650" cy="1663579"/>
          </a:xfrm>
          <a:custGeom>
            <a:avLst/>
            <a:gdLst/>
            <a:ahLst/>
            <a:cxnLst/>
            <a:rect r="r" b="b" t="t" l="l"/>
            <a:pathLst>
              <a:path h="1663579" w="1669650">
                <a:moveTo>
                  <a:pt x="0" y="0"/>
                </a:moveTo>
                <a:lnTo>
                  <a:pt x="1669650" y="0"/>
                </a:lnTo>
                <a:lnTo>
                  <a:pt x="1669650" y="1663579"/>
                </a:lnTo>
                <a:lnTo>
                  <a:pt x="0" y="16635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7507612" y="828675"/>
            <a:ext cx="6987202" cy="1885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29"/>
              </a:lnSpc>
            </a:pPr>
            <a:r>
              <a:rPr lang="en-US" sz="5163" spc="41" b="true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Transaction behavior</a:t>
            </a:r>
          </a:p>
          <a:p>
            <a:pPr algn="l">
              <a:lnSpc>
                <a:spcPts val="722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7536187" y="2027747"/>
            <a:ext cx="8377985" cy="8799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2189" indent="-351095" lvl="1">
              <a:lnSpc>
                <a:spcPts val="4065"/>
              </a:lnSpc>
              <a:buFont typeface="Arial"/>
              <a:buChar char="•"/>
            </a:pPr>
            <a:r>
              <a:rPr lang="en-US" sz="3252">
                <a:solidFill>
                  <a:srgbClr val="424242"/>
                </a:solidFill>
                <a:latin typeface="Alegreya Sans"/>
                <a:ea typeface="Alegreya Sans"/>
                <a:cs typeface="Alegreya Sans"/>
                <a:sym typeface="Alegreya Sans"/>
              </a:rPr>
              <a:t>Amount: 10,000–20,000 VND accounts for 62.8%, 100,000+ VND is usually "Buy on behalf of".</a:t>
            </a:r>
          </a:p>
          <a:p>
            <a:pPr algn="l" marL="702189" indent="-351095" lvl="1">
              <a:lnSpc>
                <a:spcPts val="4065"/>
              </a:lnSpc>
              <a:buFont typeface="Arial"/>
              <a:buChar char="•"/>
            </a:pPr>
            <a:r>
              <a:rPr lang="en-US" sz="3252">
                <a:solidFill>
                  <a:srgbClr val="424242"/>
                </a:solidFill>
                <a:latin typeface="Alegreya Sans"/>
                <a:ea typeface="Alegreya Sans"/>
                <a:cs typeface="Alegreya Sans"/>
                <a:sym typeface="Alegreya Sans"/>
              </a:rPr>
              <a:t>"Buy</a:t>
            </a:r>
            <a:r>
              <a:rPr lang="en-US" sz="3252">
                <a:solidFill>
                  <a:srgbClr val="424242"/>
                </a:solidFill>
                <a:latin typeface="Alegreya Sans"/>
                <a:ea typeface="Alegreya Sans"/>
                <a:cs typeface="Alegreya Sans"/>
                <a:sym typeface="Alegreya Sans"/>
              </a:rPr>
              <a:t> on behalf of": 18–31% of transactions, higher on average (122,912 VND vs. 26,108 VND self-purchase).</a:t>
            </a:r>
          </a:p>
          <a:p>
            <a:pPr algn="l" marL="702189" indent="-351095" lvl="1">
              <a:lnSpc>
                <a:spcPts val="4065"/>
              </a:lnSpc>
              <a:buFont typeface="Arial"/>
              <a:buChar char="•"/>
            </a:pPr>
            <a:r>
              <a:rPr lang="en-US" sz="3252">
                <a:solidFill>
                  <a:srgbClr val="424242"/>
                </a:solidFill>
                <a:latin typeface="Alegreya Sans"/>
                <a:ea typeface="Alegreya Sans"/>
                <a:cs typeface="Alegreya Sans"/>
                <a:sym typeface="Alegreya Sans"/>
              </a:rPr>
              <a:t>Network operators: Viettel (44%), Mobifone (38%) lead, accounting for 82% of revenue.</a:t>
            </a:r>
          </a:p>
          <a:p>
            <a:pPr algn="l" marL="702189" indent="-351095" lvl="1">
              <a:lnSpc>
                <a:spcPts val="4065"/>
              </a:lnSpc>
              <a:buFont typeface="Arial"/>
              <a:buChar char="•"/>
            </a:pPr>
            <a:r>
              <a:rPr lang="en-US" sz="3252">
                <a:solidFill>
                  <a:srgbClr val="424242"/>
                </a:solidFill>
                <a:latin typeface="Alegreya Sans"/>
                <a:ea typeface="Alegreya Sans"/>
                <a:cs typeface="Alegreya Sans"/>
                <a:sym typeface="Alegreya Sans"/>
              </a:rPr>
              <a:t>Monthly trend: December is highest (1,764,400 VND, 1,305 transactions), followed by October and July.</a:t>
            </a:r>
          </a:p>
          <a:p>
            <a:pPr algn="l" marL="702189" indent="-351095" lvl="1">
              <a:lnSpc>
                <a:spcPts val="4065"/>
              </a:lnSpc>
              <a:buFont typeface="Arial"/>
              <a:buChar char="•"/>
            </a:pPr>
            <a:r>
              <a:rPr lang="en-US" sz="3252">
                <a:solidFill>
                  <a:srgbClr val="424242"/>
                </a:solidFill>
                <a:latin typeface="Alegreya Sans"/>
                <a:ea typeface="Alegreya Sans"/>
                <a:cs typeface="Alegreya Sans"/>
                <a:sym typeface="Alegreya Sans"/>
              </a:rPr>
              <a:t>Frequency: ~1.01–1.06 transactions/person/month, slightly increasing during peak months.</a:t>
            </a:r>
          </a:p>
          <a:p>
            <a:pPr algn="l">
              <a:lnSpc>
                <a:spcPts val="4065"/>
              </a:lnSpc>
            </a:pPr>
          </a:p>
          <a:p>
            <a:pPr algn="just">
              <a:lnSpc>
                <a:spcPts val="4065"/>
              </a:lnSpc>
            </a:pPr>
          </a:p>
          <a:p>
            <a:pPr algn="just">
              <a:lnSpc>
                <a:spcPts val="4065"/>
              </a:lnSpc>
            </a:pPr>
          </a:p>
        </p:txBody>
      </p:sp>
      <p:grpSp>
        <p:nvGrpSpPr>
          <p:cNvPr name="Group 12" id="12"/>
          <p:cNvGrpSpPr/>
          <p:nvPr/>
        </p:nvGrpSpPr>
        <p:grpSpPr>
          <a:xfrm rot="0">
            <a:off x="1702896" y="2103947"/>
            <a:ext cx="2737361" cy="4106042"/>
            <a:chOff x="0" y="0"/>
            <a:chExt cx="6350000" cy="9525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0"/>
              <a:stretch>
                <a:fillRect l="-62570" t="0" r="-6257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770251" y="3606235"/>
            <a:ext cx="2737361" cy="4106042"/>
            <a:chOff x="0" y="0"/>
            <a:chExt cx="6350000" cy="9525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1"/>
              <a:stretch>
                <a:fillRect l="-62570" t="0" r="-6257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91875" y="5659256"/>
            <a:ext cx="1511021" cy="1668799"/>
          </a:xfrm>
          <a:custGeom>
            <a:avLst/>
            <a:gdLst/>
            <a:ahLst/>
            <a:cxnLst/>
            <a:rect r="r" b="b" t="t" l="l"/>
            <a:pathLst>
              <a:path h="1668799" w="1511021">
                <a:moveTo>
                  <a:pt x="0" y="0"/>
                </a:moveTo>
                <a:lnTo>
                  <a:pt x="1511021" y="0"/>
                </a:lnTo>
                <a:lnTo>
                  <a:pt x="1511021" y="1668798"/>
                </a:lnTo>
                <a:lnTo>
                  <a:pt x="0" y="16687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57275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460952" y="1375214"/>
            <a:ext cx="1669650" cy="1663579"/>
          </a:xfrm>
          <a:custGeom>
            <a:avLst/>
            <a:gdLst/>
            <a:ahLst/>
            <a:cxnLst/>
            <a:rect r="r" b="b" t="t" l="l"/>
            <a:pathLst>
              <a:path h="1663579" w="1669650">
                <a:moveTo>
                  <a:pt x="0" y="0"/>
                </a:moveTo>
                <a:lnTo>
                  <a:pt x="1669650" y="0"/>
                </a:lnTo>
                <a:lnTo>
                  <a:pt x="1669650" y="1663579"/>
                </a:lnTo>
                <a:lnTo>
                  <a:pt x="0" y="166357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0" id="10"/>
          <p:cNvSpPr txBox="true"/>
          <p:nvPr/>
        </p:nvSpPr>
        <p:spPr>
          <a:xfrm rot="0">
            <a:off x="7669537" y="2016504"/>
            <a:ext cx="6553180" cy="919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80"/>
              </a:lnSpc>
            </a:pPr>
            <a:r>
              <a:rPr lang="en-US" b="true" sz="4843" spc="38">
                <a:solidFill>
                  <a:srgbClr val="424242"/>
                </a:solidFill>
                <a:latin typeface="Alegreya Sans Bold"/>
                <a:ea typeface="Alegreya Sans Bold"/>
                <a:cs typeface="Alegreya Sans Bold"/>
                <a:sym typeface="Alegreya Sans Bold"/>
              </a:rPr>
              <a:t>Key Insights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669537" y="3102141"/>
            <a:ext cx="8377985" cy="3996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66958" indent="-383479" lvl="1">
              <a:lnSpc>
                <a:spcPts val="4440"/>
              </a:lnSpc>
              <a:buFont typeface="Arial"/>
              <a:buChar char="•"/>
            </a:pPr>
            <a:r>
              <a:rPr lang="en-US" sz="3552">
                <a:solidFill>
                  <a:srgbClr val="424242"/>
                </a:solidFill>
                <a:latin typeface="Alegreya Sans"/>
                <a:ea typeface="Alegreya Sans"/>
                <a:cs typeface="Alegreya Sans"/>
                <a:sym typeface="Alegreya Sans"/>
              </a:rPr>
              <a:t>Demographics: Young adults (20–35) in HCMC and smaller cities are the backbone, with steady use from older users (&gt;50).</a:t>
            </a:r>
          </a:p>
          <a:p>
            <a:pPr algn="l" marL="766958" indent="-383479" lvl="1">
              <a:lnSpc>
                <a:spcPts val="4440"/>
              </a:lnSpc>
              <a:buFont typeface="Arial"/>
              <a:buChar char="•"/>
            </a:pPr>
            <a:r>
              <a:rPr lang="en-US" sz="3552">
                <a:solidFill>
                  <a:srgbClr val="424242"/>
                </a:solidFill>
                <a:latin typeface="Alegreya Sans"/>
                <a:ea typeface="Alegreya Sans"/>
                <a:cs typeface="Alegreya Sans"/>
                <a:sym typeface="Alegreya Sans"/>
              </a:rPr>
              <a:t>Behavior: Small top-ups dominate daily use, but "Mua hộ" drives revenue spikes. Viettel and Mobifone lead, with Dec and Oct as peak months.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702896" y="2103947"/>
            <a:ext cx="2737361" cy="4106042"/>
            <a:chOff x="0" y="0"/>
            <a:chExt cx="6350000" cy="9525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0"/>
              <a:stretch>
                <a:fillRect l="-62570" t="0" r="-6257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4932176" y="3767525"/>
            <a:ext cx="2737361" cy="4106042"/>
            <a:chOff x="0" y="0"/>
            <a:chExt cx="6350000" cy="9525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11"/>
              <a:stretch>
                <a:fillRect l="-62570" t="0" r="-62570" b="0"/>
              </a:stretch>
            </a:blipFill>
          </p:spPr>
        </p:sp>
      </p:grpSp>
      <p:sp>
        <p:nvSpPr>
          <p:cNvPr name="Freeform 16" id="16"/>
          <p:cNvSpPr/>
          <p:nvPr/>
        </p:nvSpPr>
        <p:spPr>
          <a:xfrm flipH="false" flipV="false" rot="0">
            <a:off x="1138939" y="7589501"/>
            <a:ext cx="1511021" cy="1668799"/>
          </a:xfrm>
          <a:custGeom>
            <a:avLst/>
            <a:gdLst/>
            <a:ahLst/>
            <a:cxnLst/>
            <a:rect r="r" b="b" t="t" l="l"/>
            <a:pathLst>
              <a:path h="1668799" w="1511021">
                <a:moveTo>
                  <a:pt x="0" y="0"/>
                </a:moveTo>
                <a:lnTo>
                  <a:pt x="1511022" y="0"/>
                </a:lnTo>
                <a:lnTo>
                  <a:pt x="1511022" y="1668799"/>
                </a:lnTo>
                <a:lnTo>
                  <a:pt x="0" y="166879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43812" y="3527359"/>
            <a:ext cx="14596546" cy="19978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83"/>
              </a:lnSpc>
            </a:pPr>
            <a:r>
              <a:rPr lang="en-US" sz="5289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Advices for the Marketing department in designing promotion campaigns to increase Topup's monthly performance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900953" y="625160"/>
            <a:ext cx="2133967" cy="2071888"/>
          </a:xfrm>
          <a:custGeom>
            <a:avLst/>
            <a:gdLst/>
            <a:ahLst/>
            <a:cxnLst/>
            <a:rect r="r" b="b" t="t" l="l"/>
            <a:pathLst>
              <a:path h="2071888" w="2133967">
                <a:moveTo>
                  <a:pt x="0" y="0"/>
                </a:moveTo>
                <a:lnTo>
                  <a:pt x="2133967" y="0"/>
                </a:lnTo>
                <a:lnTo>
                  <a:pt x="2133967" y="2071888"/>
                </a:lnTo>
                <a:lnTo>
                  <a:pt x="0" y="20718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23721" y="1245975"/>
            <a:ext cx="1456369" cy="1451073"/>
          </a:xfrm>
          <a:custGeom>
            <a:avLst/>
            <a:gdLst/>
            <a:ahLst/>
            <a:cxnLst/>
            <a:rect r="r" b="b" t="t" l="l"/>
            <a:pathLst>
              <a:path h="1451073" w="1456369">
                <a:moveTo>
                  <a:pt x="0" y="0"/>
                </a:moveTo>
                <a:lnTo>
                  <a:pt x="1456368" y="0"/>
                </a:lnTo>
                <a:lnTo>
                  <a:pt x="1456368" y="1451073"/>
                </a:lnTo>
                <a:lnTo>
                  <a:pt x="0" y="1451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339434">
            <a:off x="324473" y="4090987"/>
            <a:ext cx="1408454" cy="2105026"/>
          </a:xfrm>
          <a:custGeom>
            <a:avLst/>
            <a:gdLst/>
            <a:ahLst/>
            <a:cxnLst/>
            <a:rect r="r" b="b" t="t" l="l"/>
            <a:pathLst>
              <a:path h="2105026" w="1408454">
                <a:moveTo>
                  <a:pt x="1408454" y="0"/>
                </a:moveTo>
                <a:lnTo>
                  <a:pt x="0" y="0"/>
                </a:lnTo>
                <a:lnTo>
                  <a:pt x="0" y="2105026"/>
                </a:lnTo>
                <a:lnTo>
                  <a:pt x="1408454" y="2105026"/>
                </a:lnTo>
                <a:lnTo>
                  <a:pt x="140845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894450" y="2303237"/>
            <a:ext cx="14234753" cy="69550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35489" indent="-367745" lvl="1">
              <a:lnSpc>
                <a:spcPts val="4973"/>
              </a:lnSpc>
              <a:buAutoNum type="arabicPeriod" startAt="1"/>
            </a:pPr>
            <a:r>
              <a:rPr lang="en-US" sz="3406" spc="57">
                <a:solidFill>
                  <a:srgbClr val="424242"/>
                </a:solidFill>
                <a:latin typeface="Alegreya Sans"/>
                <a:ea typeface="Alegreya Sans"/>
                <a:cs typeface="Alegreya Sans"/>
                <a:sym typeface="Alegreya Sans"/>
              </a:rPr>
              <a:t>Cooperation with gaming businesses (topping up games via Momo will be cheaper and more incentives)</a:t>
            </a:r>
          </a:p>
          <a:p>
            <a:pPr algn="l" marL="735489" indent="-367745" lvl="1">
              <a:lnSpc>
                <a:spcPts val="4973"/>
              </a:lnSpc>
              <a:buAutoNum type="arabicPeriod" startAt="1"/>
            </a:pPr>
            <a:r>
              <a:rPr lang="en-US" sz="3406" spc="57">
                <a:solidFill>
                  <a:srgbClr val="424242"/>
                </a:solidFill>
                <a:latin typeface="Alegreya Sans"/>
                <a:ea typeface="Alegreya Sans"/>
                <a:cs typeface="Alegreya Sans"/>
                <a:sym typeface="Alegreya Sans"/>
              </a:rPr>
              <a:t>Promote "Buy on behalf": "Free top-up" campaign before Tet, for example: "Buy 50,000 VND, get 5% cashback."</a:t>
            </a:r>
          </a:p>
          <a:p>
            <a:pPr algn="l" marL="735489" indent="-367745" lvl="1">
              <a:lnSpc>
                <a:spcPts val="4973"/>
              </a:lnSpc>
              <a:buAutoNum type="arabicPeriod" startAt="1"/>
            </a:pPr>
            <a:r>
              <a:rPr lang="en-US" sz="3406" spc="57">
                <a:solidFill>
                  <a:srgbClr val="424242"/>
                </a:solidFill>
                <a:latin typeface="Alegreya Sans"/>
                <a:ea typeface="Alegreya Sans"/>
                <a:cs typeface="Alegreya Sans"/>
                <a:sym typeface="Alegreya Sans"/>
              </a:rPr>
              <a:t>Viettel/Mobifone cooperation: Exclusive deal: "Top up Viettel via MoMo, add 2% value."</a:t>
            </a:r>
          </a:p>
          <a:p>
            <a:pPr algn="l" marL="735489" indent="-367745" lvl="1">
              <a:lnSpc>
                <a:spcPts val="4973"/>
              </a:lnSpc>
              <a:buAutoNum type="arabicPeriod" startAt="1"/>
            </a:pPr>
            <a:r>
              <a:rPr lang="en-US" sz="3406" spc="57">
                <a:solidFill>
                  <a:srgbClr val="424242"/>
                </a:solidFill>
                <a:latin typeface="Alegreya Sans"/>
                <a:ea typeface="Alegreya Sans"/>
                <a:cs typeface="Alegreya Sans"/>
                <a:sym typeface="Alegreya Sans"/>
              </a:rPr>
              <a:t>Increase in December: Loyalty program: "Top up 5 times in December, get 10,000 VND."</a:t>
            </a:r>
          </a:p>
          <a:p>
            <a:pPr algn="l" marL="735489" indent="-367745" lvl="1">
              <a:lnSpc>
                <a:spcPts val="4973"/>
              </a:lnSpc>
              <a:buAutoNum type="arabicPeriod" startAt="1"/>
            </a:pPr>
            <a:r>
              <a:rPr lang="en-US" sz="3406" spc="57">
                <a:solidFill>
                  <a:srgbClr val="424242"/>
                </a:solidFill>
                <a:latin typeface="Alegreya Sans"/>
                <a:ea typeface="Alegreya Sans"/>
                <a:cs typeface="Alegreya Sans"/>
                <a:sym typeface="Alegreya Sans"/>
              </a:rPr>
              <a:t>Att</a:t>
            </a:r>
            <a:r>
              <a:rPr lang="en-US" sz="3406" spc="57">
                <a:solidFill>
                  <a:srgbClr val="424242"/>
                </a:solidFill>
                <a:latin typeface="Alegreya Sans"/>
                <a:ea typeface="Alegreya Sans"/>
                <a:cs typeface="Alegreya Sans"/>
                <a:sym typeface="Alegreya Sans"/>
              </a:rPr>
              <a:t>ract people &gt;50: Simplify the application, SMS/community instructions: "Easy top-up for the elderly."</a:t>
            </a:r>
          </a:p>
          <a:p>
            <a:pPr algn="l">
              <a:lnSpc>
                <a:spcPts val="497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635690" y="1298635"/>
            <a:ext cx="15016621" cy="352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0"/>
              </a:lnSpc>
            </a:pPr>
            <a:r>
              <a:rPr lang="en-US" sz="6792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Advice  for Marketing Department</a:t>
            </a:r>
          </a:p>
          <a:p>
            <a:pPr algn="l">
              <a:lnSpc>
                <a:spcPts val="8991"/>
              </a:lnSpc>
            </a:pPr>
          </a:p>
          <a:p>
            <a:pPr algn="l" marL="0" indent="0" lvl="0">
              <a:lnSpc>
                <a:spcPts val="9510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6297743" y="1028700"/>
            <a:ext cx="1891636" cy="1417007"/>
          </a:xfrm>
          <a:custGeom>
            <a:avLst/>
            <a:gdLst/>
            <a:ahLst/>
            <a:cxnLst/>
            <a:rect r="r" b="b" t="t" l="l"/>
            <a:pathLst>
              <a:path h="1417007" w="1891636">
                <a:moveTo>
                  <a:pt x="0" y="0"/>
                </a:moveTo>
                <a:lnTo>
                  <a:pt x="1891636" y="0"/>
                </a:lnTo>
                <a:lnTo>
                  <a:pt x="1891636" y="1417007"/>
                </a:lnTo>
                <a:lnTo>
                  <a:pt x="0" y="1417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31894" y="3682551"/>
            <a:ext cx="12429897" cy="2592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77"/>
              </a:lnSpc>
            </a:pPr>
            <a:r>
              <a:rPr lang="en-US" sz="5181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The impacts of MoMo from the customer's perspective and the business perspective </a:t>
            </a:r>
          </a:p>
          <a:p>
            <a:pPr algn="just">
              <a:lnSpc>
                <a:spcPts val="5077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4588221" y="1028700"/>
            <a:ext cx="2348883" cy="2280552"/>
          </a:xfrm>
          <a:custGeom>
            <a:avLst/>
            <a:gdLst/>
            <a:ahLst/>
            <a:cxnLst/>
            <a:rect r="r" b="b" t="t" l="l"/>
            <a:pathLst>
              <a:path h="2280552" w="2348883">
                <a:moveTo>
                  <a:pt x="0" y="0"/>
                </a:moveTo>
                <a:lnTo>
                  <a:pt x="2348883" y="0"/>
                </a:lnTo>
                <a:lnTo>
                  <a:pt x="2348883" y="2280552"/>
                </a:lnTo>
                <a:lnTo>
                  <a:pt x="0" y="22805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064412" y="1028700"/>
            <a:ext cx="1969929" cy="1962765"/>
          </a:xfrm>
          <a:custGeom>
            <a:avLst/>
            <a:gdLst/>
            <a:ahLst/>
            <a:cxnLst/>
            <a:rect r="r" b="b" t="t" l="l"/>
            <a:pathLst>
              <a:path h="1962765" w="1969929">
                <a:moveTo>
                  <a:pt x="0" y="0"/>
                </a:moveTo>
                <a:lnTo>
                  <a:pt x="1969928" y="0"/>
                </a:lnTo>
                <a:lnTo>
                  <a:pt x="1969928" y="1962765"/>
                </a:lnTo>
                <a:lnTo>
                  <a:pt x="0" y="196276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064412" y="6275251"/>
            <a:ext cx="1467482" cy="3011624"/>
          </a:xfrm>
          <a:custGeom>
            <a:avLst/>
            <a:gdLst/>
            <a:ahLst/>
            <a:cxnLst/>
            <a:rect r="r" b="b" t="t" l="l"/>
            <a:pathLst>
              <a:path h="3011624" w="1467482">
                <a:moveTo>
                  <a:pt x="0" y="0"/>
                </a:moveTo>
                <a:lnTo>
                  <a:pt x="1467482" y="0"/>
                </a:lnTo>
                <a:lnTo>
                  <a:pt x="1467482" y="3011624"/>
                </a:lnTo>
                <a:lnTo>
                  <a:pt x="0" y="301162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5469621" y="4926513"/>
            <a:ext cx="1467482" cy="3011624"/>
          </a:xfrm>
          <a:custGeom>
            <a:avLst/>
            <a:gdLst/>
            <a:ahLst/>
            <a:cxnLst/>
            <a:rect r="r" b="b" t="t" l="l"/>
            <a:pathLst>
              <a:path h="3011624" w="1467482">
                <a:moveTo>
                  <a:pt x="0" y="0"/>
                </a:moveTo>
                <a:lnTo>
                  <a:pt x="1467483" y="0"/>
                </a:lnTo>
                <a:lnTo>
                  <a:pt x="1467483" y="3011625"/>
                </a:lnTo>
                <a:lnTo>
                  <a:pt x="0" y="30116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6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339434">
            <a:off x="1129024" y="7088980"/>
            <a:ext cx="1408454" cy="2105026"/>
          </a:xfrm>
          <a:custGeom>
            <a:avLst/>
            <a:gdLst/>
            <a:ahLst/>
            <a:cxnLst/>
            <a:rect r="r" b="b" t="t" l="l"/>
            <a:pathLst>
              <a:path h="2105026" w="1408454">
                <a:moveTo>
                  <a:pt x="1408453" y="0"/>
                </a:moveTo>
                <a:lnTo>
                  <a:pt x="0" y="0"/>
                </a:lnTo>
                <a:lnTo>
                  <a:pt x="0" y="2105026"/>
                </a:lnTo>
                <a:lnTo>
                  <a:pt x="1408453" y="2105026"/>
                </a:lnTo>
                <a:lnTo>
                  <a:pt x="140845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35690" y="1298635"/>
            <a:ext cx="15016621" cy="352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0"/>
              </a:lnSpc>
            </a:pPr>
            <a:r>
              <a:rPr lang="en-US" sz="6792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*The customer's perspective:</a:t>
            </a:r>
          </a:p>
          <a:p>
            <a:pPr algn="l">
              <a:lnSpc>
                <a:spcPts val="8991"/>
              </a:lnSpc>
            </a:pPr>
          </a:p>
          <a:p>
            <a:pPr algn="l" marL="0" indent="0" lvl="0">
              <a:lnSpc>
                <a:spcPts val="9510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367664" y="1028700"/>
            <a:ext cx="1891636" cy="1417007"/>
          </a:xfrm>
          <a:custGeom>
            <a:avLst/>
            <a:gdLst/>
            <a:ahLst/>
            <a:cxnLst/>
            <a:rect r="r" b="b" t="t" l="l"/>
            <a:pathLst>
              <a:path h="1417007" w="1891636">
                <a:moveTo>
                  <a:pt x="0" y="0"/>
                </a:moveTo>
                <a:lnTo>
                  <a:pt x="1891636" y="0"/>
                </a:lnTo>
                <a:lnTo>
                  <a:pt x="1891636" y="1417007"/>
                </a:lnTo>
                <a:lnTo>
                  <a:pt x="0" y="1417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2569676" y="3179292"/>
            <a:ext cx="13865005" cy="4092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39"/>
              </a:lnSpc>
            </a:pPr>
            <a:r>
              <a:rPr lang="en-US" b="true" sz="388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</a:t>
            </a:r>
            <a:r>
              <a:rPr lang="en-US" b="true" sz="388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Advantage:</a:t>
            </a:r>
            <a:r>
              <a:rPr lang="en-US" sz="3885">
                <a:solidFill>
                  <a:srgbClr val="100F0D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3885">
                <a:solidFill>
                  <a:srgbClr val="100F0D"/>
                </a:solidFill>
                <a:latin typeface="Canva Sans"/>
                <a:ea typeface="Canva Sans"/>
                <a:cs typeface="Canva Sans"/>
                <a:sym typeface="Canva Sans"/>
              </a:rPr>
              <a:t>Increasing the cashback level will create attraction and competition with other e-wallets on the market.</a:t>
            </a:r>
          </a:p>
          <a:p>
            <a:pPr algn="just">
              <a:lnSpc>
                <a:spcPts val="5439"/>
              </a:lnSpc>
              <a:spcBef>
                <a:spcPct val="0"/>
              </a:spcBef>
            </a:pPr>
          </a:p>
          <a:p>
            <a:pPr algn="just">
              <a:lnSpc>
                <a:spcPts val="5439"/>
              </a:lnSpc>
              <a:spcBef>
                <a:spcPct val="0"/>
              </a:spcBef>
            </a:pPr>
            <a:r>
              <a:rPr lang="en-US" b="true" sz="388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*Disadvantages:</a:t>
            </a:r>
            <a:r>
              <a:rPr lang="en-US" sz="3885">
                <a:solidFill>
                  <a:srgbClr val="100F0D"/>
                </a:solidFill>
                <a:latin typeface="Canva Sans"/>
                <a:ea typeface="Canva Sans"/>
                <a:cs typeface="Canva Sans"/>
                <a:sym typeface="Canva Sans"/>
              </a:rPr>
              <a:t> Causing other networks to be affected by MoMo top-up sales.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259891" y="2410921"/>
            <a:ext cx="9768219" cy="2578413"/>
          </a:xfrm>
          <a:custGeom>
            <a:avLst/>
            <a:gdLst/>
            <a:ahLst/>
            <a:cxnLst/>
            <a:rect r="r" b="b" t="t" l="l"/>
            <a:pathLst>
              <a:path h="2578413" w="9768219">
                <a:moveTo>
                  <a:pt x="0" y="0"/>
                </a:moveTo>
                <a:lnTo>
                  <a:pt x="9768218" y="0"/>
                </a:lnTo>
                <a:lnTo>
                  <a:pt x="9768218" y="2578413"/>
                </a:lnTo>
                <a:lnTo>
                  <a:pt x="0" y="257841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328283"/>
            <a:ext cx="162306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Commission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20018" y="5322709"/>
            <a:ext cx="14847965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Schema: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Merchant_name: name of Telco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Merchant_id: each merchant will be given a unique id</a:t>
            </a:r>
          </a:p>
          <a:p>
            <a:pPr algn="l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Rate_pct: commission percentage (%) that MoMo earns from the merchant for each transaction amount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5125333" y="1374977"/>
            <a:ext cx="2133967" cy="2071888"/>
          </a:xfrm>
          <a:custGeom>
            <a:avLst/>
            <a:gdLst/>
            <a:ahLst/>
            <a:cxnLst/>
            <a:rect r="r" b="b" t="t" l="l"/>
            <a:pathLst>
              <a:path h="2071888" w="2133967">
                <a:moveTo>
                  <a:pt x="0" y="0"/>
                </a:moveTo>
                <a:lnTo>
                  <a:pt x="2133967" y="0"/>
                </a:lnTo>
                <a:lnTo>
                  <a:pt x="2133967" y="2071888"/>
                </a:lnTo>
                <a:lnTo>
                  <a:pt x="0" y="20718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203461" y="1115115"/>
            <a:ext cx="1791752" cy="1785236"/>
          </a:xfrm>
          <a:custGeom>
            <a:avLst/>
            <a:gdLst/>
            <a:ahLst/>
            <a:cxnLst/>
            <a:rect r="r" b="b" t="t" l="l"/>
            <a:pathLst>
              <a:path h="1785236" w="1791752">
                <a:moveTo>
                  <a:pt x="0" y="0"/>
                </a:moveTo>
                <a:lnTo>
                  <a:pt x="1791752" y="0"/>
                </a:lnTo>
                <a:lnTo>
                  <a:pt x="1791752" y="1785236"/>
                </a:lnTo>
                <a:lnTo>
                  <a:pt x="0" y="178523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5319577" y="5945829"/>
            <a:ext cx="1745479" cy="1927738"/>
          </a:xfrm>
          <a:custGeom>
            <a:avLst/>
            <a:gdLst/>
            <a:ahLst/>
            <a:cxnLst/>
            <a:rect r="r" b="b" t="t" l="l"/>
            <a:pathLst>
              <a:path h="1927738" w="1745479">
                <a:moveTo>
                  <a:pt x="0" y="0"/>
                </a:moveTo>
                <a:lnTo>
                  <a:pt x="1745479" y="0"/>
                </a:lnTo>
                <a:lnTo>
                  <a:pt x="1745479" y="1927738"/>
                </a:lnTo>
                <a:lnTo>
                  <a:pt x="0" y="19277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7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899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-339434">
            <a:off x="1190223" y="7117555"/>
            <a:ext cx="1408454" cy="2105026"/>
          </a:xfrm>
          <a:custGeom>
            <a:avLst/>
            <a:gdLst/>
            <a:ahLst/>
            <a:cxnLst/>
            <a:rect r="r" b="b" t="t" l="l"/>
            <a:pathLst>
              <a:path h="2105026" w="1408454">
                <a:moveTo>
                  <a:pt x="1408454" y="0"/>
                </a:moveTo>
                <a:lnTo>
                  <a:pt x="0" y="0"/>
                </a:lnTo>
                <a:lnTo>
                  <a:pt x="0" y="2105026"/>
                </a:lnTo>
                <a:lnTo>
                  <a:pt x="1408454" y="2105026"/>
                </a:lnTo>
                <a:lnTo>
                  <a:pt x="1408454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635690" y="1298635"/>
            <a:ext cx="15016621" cy="3523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510"/>
              </a:lnSpc>
            </a:pPr>
            <a:r>
              <a:rPr lang="en-US" sz="6792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*The business perspective (MoMo)</a:t>
            </a:r>
          </a:p>
          <a:p>
            <a:pPr algn="l">
              <a:lnSpc>
                <a:spcPts val="8991"/>
              </a:lnSpc>
            </a:pPr>
          </a:p>
          <a:p>
            <a:pPr algn="l" marL="0" indent="0" lvl="0">
              <a:lnSpc>
                <a:spcPts val="9510"/>
              </a:lnSpc>
              <a:spcBef>
                <a:spcPct val="0"/>
              </a:spcBef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6297743" y="1028700"/>
            <a:ext cx="1891636" cy="1417007"/>
          </a:xfrm>
          <a:custGeom>
            <a:avLst/>
            <a:gdLst/>
            <a:ahLst/>
            <a:cxnLst/>
            <a:rect r="r" b="b" t="t" l="l"/>
            <a:pathLst>
              <a:path h="1417007" w="1891636">
                <a:moveTo>
                  <a:pt x="0" y="0"/>
                </a:moveTo>
                <a:lnTo>
                  <a:pt x="1891636" y="0"/>
                </a:lnTo>
                <a:lnTo>
                  <a:pt x="1891636" y="1417007"/>
                </a:lnTo>
                <a:lnTo>
                  <a:pt x="0" y="141700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2569676" y="3179292"/>
            <a:ext cx="13865005" cy="3406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39"/>
              </a:lnSpc>
            </a:pPr>
            <a:r>
              <a:rPr lang="en-US" b="true" sz="388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</a:t>
            </a:r>
            <a:r>
              <a:rPr lang="en-US" b="true" sz="388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Advantage:</a:t>
            </a:r>
            <a:r>
              <a:rPr lang="en-US" sz="3885">
                <a:solidFill>
                  <a:srgbClr val="100F0D"/>
                </a:solidFill>
                <a:latin typeface="Canva Sans"/>
                <a:ea typeface="Canva Sans"/>
                <a:cs typeface="Canva Sans"/>
                <a:sym typeface="Canva Sans"/>
              </a:rPr>
              <a:t> Increase competitive advantage, help MoMo retain current users and attract new users.</a:t>
            </a:r>
          </a:p>
          <a:p>
            <a:pPr algn="just">
              <a:lnSpc>
                <a:spcPts val="5439"/>
              </a:lnSpc>
              <a:spcBef>
                <a:spcPct val="0"/>
              </a:spcBef>
            </a:pPr>
          </a:p>
          <a:p>
            <a:pPr algn="just">
              <a:lnSpc>
                <a:spcPts val="5439"/>
              </a:lnSpc>
              <a:spcBef>
                <a:spcPct val="0"/>
              </a:spcBef>
            </a:pPr>
            <a:r>
              <a:rPr lang="en-US" b="true" sz="3885">
                <a:solidFill>
                  <a:srgbClr val="100F0D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*Disadvantages:</a:t>
            </a:r>
            <a:r>
              <a:rPr lang="en-US" sz="3885">
                <a:solidFill>
                  <a:srgbClr val="100F0D"/>
                </a:solidFill>
                <a:latin typeface="Canva Sans"/>
                <a:ea typeface="Canva Sans"/>
                <a:cs typeface="Canva Sans"/>
                <a:sym typeface="Canva Sans"/>
              </a:rPr>
              <a:t> Risk of creating a cashback war, leading to long-term costs in marketing</a:t>
            </a:r>
          </a:p>
        </p:txBody>
      </p:sp>
    </p:spTree>
  </p:cSld>
  <p:clrMapOvr>
    <a:masterClrMapping/>
  </p:clrMapOvr>
</p:sld>
</file>

<file path=ppt/slides/slide7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532992" y="2083838"/>
            <a:ext cx="13367960" cy="3669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58"/>
              </a:lnSpc>
            </a:pPr>
            <a:r>
              <a:rPr lang="en-US" sz="5875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Advices for detucting a part of revenue to increase cashbback for users </a:t>
            </a:r>
          </a:p>
          <a:p>
            <a:pPr algn="just">
              <a:lnSpc>
                <a:spcPts val="5758"/>
              </a:lnSpc>
            </a:pPr>
          </a:p>
          <a:p>
            <a:pPr algn="just">
              <a:lnSpc>
                <a:spcPts val="5758"/>
              </a:lnSpc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5900953" y="625160"/>
            <a:ext cx="2133967" cy="2071888"/>
          </a:xfrm>
          <a:custGeom>
            <a:avLst/>
            <a:gdLst/>
            <a:ahLst/>
            <a:cxnLst/>
            <a:rect r="r" b="b" t="t" l="l"/>
            <a:pathLst>
              <a:path h="2071888" w="2133967">
                <a:moveTo>
                  <a:pt x="0" y="0"/>
                </a:moveTo>
                <a:lnTo>
                  <a:pt x="2133967" y="0"/>
                </a:lnTo>
                <a:lnTo>
                  <a:pt x="2133967" y="2071888"/>
                </a:lnTo>
                <a:lnTo>
                  <a:pt x="0" y="207188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166266" y="1028700"/>
            <a:ext cx="1456369" cy="1451073"/>
          </a:xfrm>
          <a:custGeom>
            <a:avLst/>
            <a:gdLst/>
            <a:ahLst/>
            <a:cxnLst/>
            <a:rect r="r" b="b" t="t" l="l"/>
            <a:pathLst>
              <a:path h="1451073" w="1456369">
                <a:moveTo>
                  <a:pt x="0" y="0"/>
                </a:moveTo>
                <a:lnTo>
                  <a:pt x="1456368" y="0"/>
                </a:lnTo>
                <a:lnTo>
                  <a:pt x="1456368" y="1451073"/>
                </a:lnTo>
                <a:lnTo>
                  <a:pt x="0" y="1451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2" id="12"/>
          <p:cNvSpPr txBox="true"/>
          <p:nvPr/>
        </p:nvSpPr>
        <p:spPr>
          <a:xfrm rot="0">
            <a:off x="1757032" y="4174028"/>
            <a:ext cx="13785304" cy="34902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155568" indent="-577784" lvl="1">
              <a:lnSpc>
                <a:spcPts val="6690"/>
              </a:lnSpc>
              <a:buFont typeface="Arial"/>
              <a:buChar char="•"/>
            </a:pPr>
            <a:r>
              <a:rPr lang="en-US" sz="5352">
                <a:solidFill>
                  <a:srgbClr val="424242"/>
                </a:solidFill>
                <a:latin typeface="Alegreya Sans"/>
                <a:ea typeface="Alegreya Sans"/>
                <a:cs typeface="Alegreya Sans"/>
                <a:sym typeface="Alegreya Sans"/>
              </a:rPr>
              <a:t>The goal is to grow market share and number of users rapidly</a:t>
            </a:r>
          </a:p>
          <a:p>
            <a:pPr algn="just" marL="1155568" indent="-577784" lvl="1">
              <a:lnSpc>
                <a:spcPts val="6690"/>
              </a:lnSpc>
              <a:buFont typeface="Arial"/>
              <a:buChar char="•"/>
            </a:pPr>
            <a:r>
              <a:rPr lang="en-US" sz="5352">
                <a:solidFill>
                  <a:srgbClr val="424242"/>
                </a:solidFill>
                <a:latin typeface="Alegreya Sans"/>
                <a:ea typeface="Alegreya Sans"/>
                <a:cs typeface="Alegreya Sans"/>
                <a:sym typeface="Alegreya Sans"/>
              </a:rPr>
              <a:t>Marketing and promotion budget is still guaranteed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-339434">
            <a:off x="1024215" y="7088980"/>
            <a:ext cx="1408454" cy="2105026"/>
          </a:xfrm>
          <a:custGeom>
            <a:avLst/>
            <a:gdLst/>
            <a:ahLst/>
            <a:cxnLst/>
            <a:rect r="r" b="b" t="t" l="l"/>
            <a:pathLst>
              <a:path h="2105026" w="1408454">
                <a:moveTo>
                  <a:pt x="1408454" y="0"/>
                </a:moveTo>
                <a:lnTo>
                  <a:pt x="0" y="0"/>
                </a:lnTo>
                <a:lnTo>
                  <a:pt x="0" y="2105026"/>
                </a:lnTo>
                <a:lnTo>
                  <a:pt x="1408454" y="2105026"/>
                </a:lnTo>
                <a:lnTo>
                  <a:pt x="140845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89171" y="695105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651280" y="625160"/>
            <a:ext cx="1910182" cy="1854613"/>
          </a:xfrm>
          <a:custGeom>
            <a:avLst/>
            <a:gdLst/>
            <a:ahLst/>
            <a:cxnLst/>
            <a:rect r="r" b="b" t="t" l="l"/>
            <a:pathLst>
              <a:path h="1854613" w="1910182">
                <a:moveTo>
                  <a:pt x="0" y="0"/>
                </a:moveTo>
                <a:lnTo>
                  <a:pt x="1910181" y="0"/>
                </a:lnTo>
                <a:lnTo>
                  <a:pt x="1910181" y="1854613"/>
                </a:lnTo>
                <a:lnTo>
                  <a:pt x="0" y="18546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484760" y="1028700"/>
            <a:ext cx="1456369" cy="1451073"/>
          </a:xfrm>
          <a:custGeom>
            <a:avLst/>
            <a:gdLst/>
            <a:ahLst/>
            <a:cxnLst/>
            <a:rect r="r" b="b" t="t" l="l"/>
            <a:pathLst>
              <a:path h="1451073" w="1456369">
                <a:moveTo>
                  <a:pt x="0" y="0"/>
                </a:moveTo>
                <a:lnTo>
                  <a:pt x="1456368" y="0"/>
                </a:lnTo>
                <a:lnTo>
                  <a:pt x="1456368" y="1451073"/>
                </a:lnTo>
                <a:lnTo>
                  <a:pt x="0" y="145107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11" id="11"/>
          <p:cNvSpPr txBox="true"/>
          <p:nvPr/>
        </p:nvSpPr>
        <p:spPr>
          <a:xfrm rot="0">
            <a:off x="4222517" y="1114425"/>
            <a:ext cx="11428763" cy="20873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79"/>
              </a:lnSpc>
            </a:pPr>
            <a:r>
              <a:rPr lang="en-US" sz="4367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Suggesting other development strategies for MoMo's Top-up service</a:t>
            </a:r>
          </a:p>
          <a:p>
            <a:pPr algn="ctr">
              <a:lnSpc>
                <a:spcPts val="3835"/>
              </a:lnSpc>
            </a:pPr>
          </a:p>
          <a:p>
            <a:pPr algn="ctr">
              <a:lnSpc>
                <a:spcPts val="3835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837967" y="2395751"/>
            <a:ext cx="14612065" cy="5477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58740" indent="-279370" lvl="1">
              <a:lnSpc>
                <a:spcPts val="3623"/>
              </a:lnSpc>
              <a:buFont typeface="Arial"/>
              <a:buChar char="•"/>
            </a:pPr>
            <a:r>
              <a:rPr lang="en-US" sz="2587">
                <a:solidFill>
                  <a:srgbClr val="100F0D"/>
                </a:solidFill>
                <a:latin typeface="Canva Sans"/>
                <a:ea typeface="Canva Sans"/>
                <a:cs typeface="Canva Sans"/>
                <a:sym typeface="Canva Sans"/>
              </a:rPr>
              <a:t>Personalize cashback offers based on transaction history and user behavior.</a:t>
            </a:r>
          </a:p>
          <a:p>
            <a:pPr algn="l">
              <a:lnSpc>
                <a:spcPts val="3623"/>
              </a:lnSpc>
            </a:pPr>
          </a:p>
          <a:p>
            <a:pPr algn="l" marL="558740" indent="-279370" lvl="1">
              <a:lnSpc>
                <a:spcPts val="3623"/>
              </a:lnSpc>
              <a:buFont typeface="Arial"/>
              <a:buChar char="•"/>
            </a:pPr>
            <a:r>
              <a:rPr lang="en-US" sz="2587">
                <a:solidFill>
                  <a:srgbClr val="100F0D"/>
                </a:solidFill>
                <a:latin typeface="Canva Sans"/>
                <a:ea typeface="Canva Sans"/>
                <a:cs typeface="Canva Sans"/>
                <a:sym typeface="Canva Sans"/>
              </a:rPr>
              <a:t>Customer group offers: Special offers for students, office workers, or customer groups who regularly top up by network.</a:t>
            </a:r>
          </a:p>
          <a:p>
            <a:pPr algn="l">
              <a:lnSpc>
                <a:spcPts val="3623"/>
              </a:lnSpc>
            </a:pPr>
          </a:p>
          <a:p>
            <a:pPr algn="l" marL="558740" indent="-279370" lvl="1">
              <a:lnSpc>
                <a:spcPts val="3623"/>
              </a:lnSpc>
              <a:buFont typeface="Arial"/>
              <a:buChar char="•"/>
            </a:pPr>
            <a:r>
              <a:rPr lang="en-US" sz="2587">
                <a:solidFill>
                  <a:srgbClr val="100F0D"/>
                </a:solidFill>
                <a:latin typeface="Canva Sans"/>
                <a:ea typeface="Canva Sans"/>
                <a:cs typeface="Canva Sans"/>
                <a:sym typeface="Canva Sans"/>
              </a:rPr>
              <a:t>Collaborate with network operators to launch exclusive promotional packages: For example, preferential data packages when topping up via MoMo.</a:t>
            </a:r>
          </a:p>
          <a:p>
            <a:pPr algn="l">
              <a:lnSpc>
                <a:spcPts val="3623"/>
              </a:lnSpc>
            </a:pPr>
          </a:p>
          <a:p>
            <a:pPr algn="l">
              <a:lnSpc>
                <a:spcPts val="3623"/>
              </a:lnSpc>
            </a:pPr>
          </a:p>
          <a:p>
            <a:pPr algn="l" marL="558740" indent="-279370" lvl="1">
              <a:lnSpc>
                <a:spcPts val="3623"/>
              </a:lnSpc>
              <a:buFont typeface="Arial"/>
              <a:buChar char="•"/>
            </a:pPr>
            <a:r>
              <a:rPr lang="en-US" sz="2587">
                <a:solidFill>
                  <a:srgbClr val="100F0D"/>
                </a:solidFill>
                <a:latin typeface="Canva Sans"/>
                <a:ea typeface="Canva Sans"/>
                <a:cs typeface="Canva Sans"/>
                <a:sym typeface="Canva Sans"/>
              </a:rPr>
              <a:t>Creative and engaging communication campaigns on social media platforms such as TikTok, Facebook, Instagram to increase brand awareness and appeal of the cashback program.</a:t>
            </a:r>
          </a:p>
        </p:txBody>
      </p:sp>
      <p:sp>
        <p:nvSpPr>
          <p:cNvPr name="Freeform 13" id="13"/>
          <p:cNvSpPr/>
          <p:nvPr/>
        </p:nvSpPr>
        <p:spPr>
          <a:xfrm flipH="true" flipV="false" rot="-339434">
            <a:off x="822526" y="6884741"/>
            <a:ext cx="1324468" cy="1979504"/>
          </a:xfrm>
          <a:custGeom>
            <a:avLst/>
            <a:gdLst/>
            <a:ahLst/>
            <a:cxnLst/>
            <a:rect r="r" b="b" t="t" l="l"/>
            <a:pathLst>
              <a:path h="1979504" w="1324468">
                <a:moveTo>
                  <a:pt x="1324468" y="0"/>
                </a:moveTo>
                <a:lnTo>
                  <a:pt x="0" y="0"/>
                </a:lnTo>
                <a:lnTo>
                  <a:pt x="0" y="1979503"/>
                </a:lnTo>
                <a:lnTo>
                  <a:pt x="1324468" y="1979503"/>
                </a:lnTo>
                <a:lnTo>
                  <a:pt x="1324468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944" y="-168300"/>
            <a:ext cx="4156788" cy="1609811"/>
          </a:xfrm>
          <a:custGeom>
            <a:avLst/>
            <a:gdLst/>
            <a:ahLst/>
            <a:cxnLst/>
            <a:rect r="r" b="b" t="t" l="l"/>
            <a:pathLst>
              <a:path h="1609811" w="4156788">
                <a:moveTo>
                  <a:pt x="0" y="0"/>
                </a:moveTo>
                <a:lnTo>
                  <a:pt x="4156788" y="0"/>
                </a:lnTo>
                <a:lnTo>
                  <a:pt x="4156788" y="1609810"/>
                </a:lnTo>
                <a:lnTo>
                  <a:pt x="0" y="16098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3825372" y="111644"/>
            <a:ext cx="3433928" cy="1329867"/>
          </a:xfrm>
          <a:custGeom>
            <a:avLst/>
            <a:gdLst/>
            <a:ahLst/>
            <a:cxnLst/>
            <a:rect r="r" b="b" t="t" l="l"/>
            <a:pathLst>
              <a:path h="1329867" w="3433928">
                <a:moveTo>
                  <a:pt x="3433928" y="0"/>
                </a:moveTo>
                <a:lnTo>
                  <a:pt x="0" y="0"/>
                </a:lnTo>
                <a:lnTo>
                  <a:pt x="0" y="1329866"/>
                </a:lnTo>
                <a:lnTo>
                  <a:pt x="3433928" y="1329866"/>
                </a:lnTo>
                <a:lnTo>
                  <a:pt x="3433928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930484" y="3197616"/>
            <a:ext cx="7641919" cy="2749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98"/>
              </a:lnSpc>
              <a:spcBef>
                <a:spcPct val="0"/>
              </a:spcBef>
            </a:pPr>
            <a:r>
              <a:rPr lang="en-US" sz="16070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THANK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335163" y="3197616"/>
            <a:ext cx="5207173" cy="2749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498"/>
              </a:lnSpc>
              <a:spcBef>
                <a:spcPct val="0"/>
              </a:spcBef>
            </a:pPr>
            <a:r>
              <a:rPr lang="en-US" sz="16070">
                <a:solidFill>
                  <a:srgbClr val="89C2BD"/>
                </a:solidFill>
                <a:latin typeface="Gulfs Display"/>
                <a:ea typeface="Gulfs Display"/>
                <a:cs typeface="Gulfs Display"/>
                <a:sym typeface="Gulfs Display"/>
              </a:rPr>
              <a:t>YOU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221635" y="1028700"/>
            <a:ext cx="2751209" cy="2060906"/>
          </a:xfrm>
          <a:custGeom>
            <a:avLst/>
            <a:gdLst/>
            <a:ahLst/>
            <a:cxnLst/>
            <a:rect r="r" b="b" t="t" l="l"/>
            <a:pathLst>
              <a:path h="2060906" w="2751209">
                <a:moveTo>
                  <a:pt x="0" y="0"/>
                </a:moveTo>
                <a:lnTo>
                  <a:pt x="2751209" y="0"/>
                </a:lnTo>
                <a:lnTo>
                  <a:pt x="2751209" y="2060906"/>
                </a:lnTo>
                <a:lnTo>
                  <a:pt x="0" y="206090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-301612">
            <a:off x="14977403" y="5407324"/>
            <a:ext cx="1802287" cy="2693636"/>
          </a:xfrm>
          <a:custGeom>
            <a:avLst/>
            <a:gdLst/>
            <a:ahLst/>
            <a:cxnLst/>
            <a:rect r="r" b="b" t="t" l="l"/>
            <a:pathLst>
              <a:path h="2693636" w="1802287">
                <a:moveTo>
                  <a:pt x="0" y="0"/>
                </a:moveTo>
                <a:lnTo>
                  <a:pt x="1802287" y="0"/>
                </a:lnTo>
                <a:lnTo>
                  <a:pt x="1802287" y="2693636"/>
                </a:lnTo>
                <a:lnTo>
                  <a:pt x="0" y="26936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21635" y="7062605"/>
            <a:ext cx="1083826" cy="2224270"/>
          </a:xfrm>
          <a:custGeom>
            <a:avLst/>
            <a:gdLst/>
            <a:ahLst/>
            <a:cxnLst/>
            <a:rect r="r" b="b" t="t" l="l"/>
            <a:pathLst>
              <a:path h="2224270" w="1083826">
                <a:moveTo>
                  <a:pt x="0" y="0"/>
                </a:moveTo>
                <a:lnTo>
                  <a:pt x="1083826" y="0"/>
                </a:lnTo>
                <a:lnTo>
                  <a:pt x="1083826" y="2224270"/>
                </a:lnTo>
                <a:lnTo>
                  <a:pt x="0" y="222427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5180513" y="1265751"/>
            <a:ext cx="1396069" cy="1045782"/>
          </a:xfrm>
          <a:custGeom>
            <a:avLst/>
            <a:gdLst/>
            <a:ahLst/>
            <a:cxnLst/>
            <a:rect r="r" b="b" t="t" l="l"/>
            <a:pathLst>
              <a:path h="1045782" w="1396069">
                <a:moveTo>
                  <a:pt x="0" y="0"/>
                </a:moveTo>
                <a:lnTo>
                  <a:pt x="1396068" y="0"/>
                </a:lnTo>
                <a:lnTo>
                  <a:pt x="1396068" y="1045782"/>
                </a:lnTo>
                <a:lnTo>
                  <a:pt x="0" y="10457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989247" y="2831440"/>
            <a:ext cx="14904494" cy="1440158"/>
          </a:xfrm>
          <a:custGeom>
            <a:avLst/>
            <a:gdLst/>
            <a:ahLst/>
            <a:cxnLst/>
            <a:rect r="r" b="b" t="t" l="l"/>
            <a:pathLst>
              <a:path h="1440158" w="14904494">
                <a:moveTo>
                  <a:pt x="0" y="0"/>
                </a:moveTo>
                <a:lnTo>
                  <a:pt x="14904494" y="0"/>
                </a:lnTo>
                <a:lnTo>
                  <a:pt x="14904494" y="1440158"/>
                </a:lnTo>
                <a:lnTo>
                  <a:pt x="0" y="14401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402275"/>
            <a:ext cx="162306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User_Info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42224" y="4452573"/>
            <a:ext cx="13403552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Schema: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User_id: each user in MoMo will be given an unique id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First_tran_date: the first day of using Topup service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Gender: Male/Female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Age: user's age has been divided into groups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Location: user's location on the ID card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715474" y="6449365"/>
            <a:ext cx="1745479" cy="1927738"/>
          </a:xfrm>
          <a:custGeom>
            <a:avLst/>
            <a:gdLst/>
            <a:ahLst/>
            <a:cxnLst/>
            <a:rect r="r" b="b" t="t" l="l"/>
            <a:pathLst>
              <a:path h="1927738" w="1745479">
                <a:moveTo>
                  <a:pt x="0" y="0"/>
                </a:moveTo>
                <a:lnTo>
                  <a:pt x="1745478" y="0"/>
                </a:lnTo>
                <a:lnTo>
                  <a:pt x="1745478" y="1927738"/>
                </a:lnTo>
                <a:lnTo>
                  <a:pt x="0" y="1927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15460952" y="1136852"/>
            <a:ext cx="1500102" cy="1456463"/>
          </a:xfrm>
          <a:custGeom>
            <a:avLst/>
            <a:gdLst/>
            <a:ahLst/>
            <a:cxnLst/>
            <a:rect r="r" b="b" t="t" l="l"/>
            <a:pathLst>
              <a:path h="1456463" w="1500102">
                <a:moveTo>
                  <a:pt x="0" y="0"/>
                </a:moveTo>
                <a:lnTo>
                  <a:pt x="1500103" y="0"/>
                </a:lnTo>
                <a:lnTo>
                  <a:pt x="1500103" y="1456463"/>
                </a:lnTo>
                <a:lnTo>
                  <a:pt x="0" y="14564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1239196" y="1136852"/>
            <a:ext cx="1500102" cy="1456463"/>
          </a:xfrm>
          <a:custGeom>
            <a:avLst/>
            <a:gdLst/>
            <a:ahLst/>
            <a:cxnLst/>
            <a:rect r="r" b="b" t="t" l="l"/>
            <a:pathLst>
              <a:path h="1456463" w="1500102">
                <a:moveTo>
                  <a:pt x="0" y="0"/>
                </a:moveTo>
                <a:lnTo>
                  <a:pt x="1500102" y="0"/>
                </a:lnTo>
                <a:lnTo>
                  <a:pt x="1500102" y="1456463"/>
                </a:lnTo>
                <a:lnTo>
                  <a:pt x="0" y="14564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5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3944" y="5753204"/>
            <a:ext cx="18655888" cy="6343002"/>
          </a:xfrm>
          <a:custGeom>
            <a:avLst/>
            <a:gdLst/>
            <a:ahLst/>
            <a:cxnLst/>
            <a:rect r="r" b="b" t="t" l="l"/>
            <a:pathLst>
              <a:path h="6343002" w="18655888">
                <a:moveTo>
                  <a:pt x="0" y="0"/>
                </a:moveTo>
                <a:lnTo>
                  <a:pt x="18655888" y="0"/>
                </a:lnTo>
                <a:lnTo>
                  <a:pt x="18655888" y="6343002"/>
                </a:lnTo>
                <a:lnTo>
                  <a:pt x="0" y="6343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1028700"/>
            <a:ext cx="16230600" cy="8229600"/>
            <a:chOff x="0" y="0"/>
            <a:chExt cx="4274726" cy="21674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167467"/>
            </a:xfrm>
            <a:custGeom>
              <a:avLst/>
              <a:gdLst/>
              <a:ahLst/>
              <a:cxnLst/>
              <a:rect r="r" b="b" t="t" l="l"/>
              <a:pathLst>
                <a:path h="2167467" w="4274726">
                  <a:moveTo>
                    <a:pt x="29574" y="0"/>
                  </a:moveTo>
                  <a:lnTo>
                    <a:pt x="4245152" y="0"/>
                  </a:lnTo>
                  <a:cubicBezTo>
                    <a:pt x="4261485" y="0"/>
                    <a:pt x="4274726" y="13241"/>
                    <a:pt x="4274726" y="29574"/>
                  </a:cubicBezTo>
                  <a:lnTo>
                    <a:pt x="4274726" y="2137893"/>
                  </a:lnTo>
                  <a:cubicBezTo>
                    <a:pt x="4274726" y="2154226"/>
                    <a:pt x="4261485" y="2167467"/>
                    <a:pt x="4245152" y="2167467"/>
                  </a:cubicBezTo>
                  <a:lnTo>
                    <a:pt x="29574" y="2167467"/>
                  </a:lnTo>
                  <a:cubicBezTo>
                    <a:pt x="13241" y="2167467"/>
                    <a:pt x="0" y="2154226"/>
                    <a:pt x="0" y="2137893"/>
                  </a:cubicBezTo>
                  <a:lnTo>
                    <a:pt x="0" y="29574"/>
                  </a:lnTo>
                  <a:cubicBezTo>
                    <a:pt x="0" y="13241"/>
                    <a:pt x="13241" y="0"/>
                    <a:pt x="29574" y="0"/>
                  </a:cubicBezTo>
                  <a:close/>
                </a:path>
              </a:pathLst>
            </a:custGeom>
            <a:solidFill>
              <a:srgbClr val="FFFFF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3382559" y="7873567"/>
            <a:ext cx="4156788" cy="1413308"/>
          </a:xfrm>
          <a:custGeom>
            <a:avLst/>
            <a:gdLst/>
            <a:ahLst/>
            <a:cxnLst/>
            <a:rect r="r" b="b" t="t" l="l"/>
            <a:pathLst>
              <a:path h="1413308" w="4156788">
                <a:moveTo>
                  <a:pt x="0" y="0"/>
                </a:moveTo>
                <a:lnTo>
                  <a:pt x="4156787" y="0"/>
                </a:lnTo>
                <a:lnTo>
                  <a:pt x="4156787" y="1413308"/>
                </a:lnTo>
                <a:lnTo>
                  <a:pt x="0" y="14133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32424" y="876300"/>
            <a:ext cx="15806770" cy="1302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639"/>
              </a:lnSpc>
              <a:spcBef>
                <a:spcPct val="0"/>
              </a:spcBef>
            </a:pPr>
            <a:r>
              <a:rPr lang="en-US" sz="7599">
                <a:solidFill>
                  <a:srgbClr val="639691"/>
                </a:solidFill>
                <a:latin typeface="Gulfs Display"/>
                <a:ea typeface="Gulfs Display"/>
                <a:cs typeface="Gulfs Display"/>
                <a:sym typeface="Gulfs Display"/>
              </a:rPr>
              <a:t>2. Requirements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49001" y="2420034"/>
            <a:ext cx="14589998" cy="805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Part A: Data Processing</a:t>
            </a:r>
          </a:p>
          <a:p>
            <a:pPr algn="l" marL="539748" indent="-269874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Using data from the 'Commission' table, add a column 'Revenue' in the 'Transactions' table that displays MoMo's earned revenue for each order, and then calculate MoMo's total revenue in January 2020.</a:t>
            </a:r>
          </a:p>
          <a:p>
            <a:pPr algn="l" marL="539748" indent="-269874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What is MoMo's most profitable month?</a:t>
            </a:r>
          </a:p>
          <a:p>
            <a:pPr algn="l" marL="539748" indent="-269874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What day of the week does MoMo make the most money, on average? The least money?</a:t>
            </a:r>
          </a:p>
          <a:p>
            <a:pPr algn="l" marL="539748" indent="-269874" lvl="1">
              <a:lnSpc>
                <a:spcPts val="3499"/>
              </a:lnSpc>
              <a:buAutoNum type="arabicPeriod" startAt="1"/>
            </a:pPr>
            <a:r>
              <a:rPr lang="en-US" sz="2499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Combined with the 'User_Info' table, add columns: Age, Gender, Location, Type_user (New/Current) in 'Transactions' table and calculate the total number of new users in July 2020.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4199"/>
              </a:lnSpc>
            </a:pPr>
            <a:r>
              <a:rPr lang="en-US" sz="2999" b="true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Part B: </a:t>
            </a:r>
            <a:r>
              <a:rPr lang="en-US" sz="2999" b="true">
                <a:solidFill>
                  <a:srgbClr val="000000"/>
                </a:solidFill>
                <a:latin typeface="Noto Serif Display Bold"/>
                <a:ea typeface="Noto Serif Display Bold"/>
                <a:cs typeface="Noto Serif Display Bold"/>
                <a:sym typeface="Noto Serif Display Bold"/>
              </a:rPr>
              <a:t>Data Visualization</a:t>
            </a:r>
          </a:p>
          <a:p>
            <a:pPr algn="l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Noto Serif Display"/>
                <a:ea typeface="Noto Serif Display"/>
                <a:cs typeface="Noto Serif Display"/>
                <a:sym typeface="Noto Serif Display"/>
              </a:rPr>
              <a:t>    5. Design a performance-tracking dashboard of this service by month, tracking a variety of metrics that you think might be helpful to the business.</a:t>
            </a: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  <a:p>
            <a:pPr algn="l">
              <a:lnSpc>
                <a:spcPts val="349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460952" y="1277937"/>
            <a:ext cx="1500102" cy="1456463"/>
          </a:xfrm>
          <a:custGeom>
            <a:avLst/>
            <a:gdLst/>
            <a:ahLst/>
            <a:cxnLst/>
            <a:rect r="r" b="b" t="t" l="l"/>
            <a:pathLst>
              <a:path h="1456463" w="1500102">
                <a:moveTo>
                  <a:pt x="0" y="0"/>
                </a:moveTo>
                <a:lnTo>
                  <a:pt x="1500103" y="0"/>
                </a:lnTo>
                <a:lnTo>
                  <a:pt x="1500103" y="1456463"/>
                </a:lnTo>
                <a:lnTo>
                  <a:pt x="0" y="14564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DAGjMZLpzb4</dc:identifier>
  <dcterms:modified xsi:type="dcterms:W3CDTF">2011-08-01T06:04:30Z</dcterms:modified>
  <cp:revision>1</cp:revision>
  <dc:title>Group 07. Presenting Slides</dc:title>
</cp:coreProperties>
</file>